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687" r:id="rId3"/>
    <p:sldMasterId id="2147483699" r:id="rId4"/>
  </p:sldMasterIdLst>
  <p:notesMasterIdLst>
    <p:notesMasterId r:id="rId22"/>
  </p:notesMasterIdLst>
  <p:sldIdLst>
    <p:sldId id="275" r:id="rId5"/>
    <p:sldId id="279" r:id="rId6"/>
    <p:sldId id="264" r:id="rId7"/>
    <p:sldId id="257" r:id="rId8"/>
    <p:sldId id="258" r:id="rId9"/>
    <p:sldId id="259" r:id="rId10"/>
    <p:sldId id="260" r:id="rId11"/>
    <p:sldId id="261" r:id="rId12"/>
    <p:sldId id="262" r:id="rId13"/>
    <p:sldId id="263" r:id="rId14"/>
    <p:sldId id="265" r:id="rId15"/>
    <p:sldId id="266" r:id="rId16"/>
    <p:sldId id="267" r:id="rId17"/>
    <p:sldId id="268" r:id="rId18"/>
    <p:sldId id="269" r:id="rId19"/>
    <p:sldId id="270" r:id="rId20"/>
    <p:sldId id="271"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582"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FE7F88-324A-400F-AC31-6C999897C870}" type="datetimeFigureOut">
              <a:rPr lang="en-US" smtClean="0"/>
              <a:t>10/31/2012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CE6AFA-A693-4C71-8735-E65FBF15651A}" type="slidenum">
              <a:rPr lang="en-US" smtClean="0"/>
              <a:t>‹#›</a:t>
            </a:fld>
            <a:endParaRPr lang="en-US"/>
          </a:p>
        </p:txBody>
      </p:sp>
    </p:spTree>
    <p:extLst>
      <p:ext uri="{BB962C8B-B14F-4D97-AF65-F5344CB8AC3E}">
        <p14:creationId xmlns:p14="http://schemas.microsoft.com/office/powerpoint/2010/main" val="1213009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2338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1546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84684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DDEB91C-C0DF-4890-8B3E-7D96FB0D53C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9449713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p:spPr>
        <p:txBody>
          <a:bodyPr/>
          <a:lstStyle>
            <a:lvl1pPr>
              <a:defRPr/>
            </a:lvl1pPr>
          </a:lstStyle>
          <a:p>
            <a:pPr>
              <a:defRPr/>
            </a:pPr>
            <a:fld id="{FD919E87-1528-4D58-937B-EEB1D504BDFA}" type="datetimeFigureOut">
              <a:rPr lang="en-US">
                <a:solidFill>
                  <a:prstClr val="black">
                    <a:tint val="75000"/>
                  </a:prstClr>
                </a:solidFill>
              </a:rPr>
              <a:pPr>
                <a:defRPr/>
              </a:pPr>
              <a:t>10/31/2012</a:t>
            </a:fld>
            <a:endParaRPr lang="en-US">
              <a:solidFill>
                <a:prstClr val="black">
                  <a:tint val="75000"/>
                </a:prstClr>
              </a:solidFill>
            </a:endParaRPr>
          </a:p>
        </p:txBody>
      </p:sp>
      <p:sp>
        <p:nvSpPr>
          <p:cNvPr id="7" name="Footer Placeholder 6"/>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tint val="75000"/>
                </a:prstClr>
              </a:solidFill>
            </a:endParaRPr>
          </a:p>
        </p:txBody>
      </p:sp>
      <p:sp>
        <p:nvSpPr>
          <p:cNvPr id="8" name="Slide Number Placeholder 7"/>
          <p:cNvSpPr>
            <a:spLocks noGrp="1"/>
          </p:cNvSpPr>
          <p:nvPr>
            <p:ph type="sldNum" sz="quarter" idx="12"/>
          </p:nvPr>
        </p:nvSpPr>
        <p:spPr>
          <a:xfrm>
            <a:off x="6553200" y="6356350"/>
            <a:ext cx="2133600" cy="365125"/>
          </a:xfrm>
        </p:spPr>
        <p:txBody>
          <a:bodyPr/>
          <a:lstStyle>
            <a:lvl1pPr>
              <a:defRPr/>
            </a:lvl1pPr>
          </a:lstStyle>
          <a:p>
            <a:pPr>
              <a:defRPr/>
            </a:pPr>
            <a:fld id="{1592122D-EE50-4D58-8381-2021041869B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0941591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11820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133265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37657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417532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99243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7748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191361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260390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738595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62615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90640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843924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DDEB91C-C0DF-4890-8B3E-7D96FB0D53C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0303289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60636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58677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08088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6009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983824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18952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26293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07564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314646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2257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04835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24140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10292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302396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05971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15440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1218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42569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8937511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45676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962255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182047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59050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2648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90855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0284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59080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1098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5377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43091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C93FF0-F475-40A2-8DAD-210702B3D69E}"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8625D6-5448-43FB-99C5-63841C286D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583362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910230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F79F3D-9A10-41BA-BDC5-50AD12A209BB}" type="datetimeFigureOut">
              <a:rPr lang="en-US" smtClean="0">
                <a:solidFill>
                  <a:prstClr val="black">
                    <a:tint val="75000"/>
                  </a:prstClr>
                </a:solidFill>
              </a:rPr>
              <a:pPr/>
              <a:t>10/31/2012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8265B5-6574-46A4-8159-124171B0DB4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412625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2.png"/><Relationship Id="rId2" Type="http://schemas.openxmlformats.org/officeDocument/2006/relationships/slideLayout" Target="../slideLayouts/slideLayout37.xml"/><Relationship Id="rId1" Type="http://schemas.openxmlformats.org/officeDocument/2006/relationships/vmlDrawing" Target="../drawings/vmlDrawing1.vml"/><Relationship Id="rId6" Type="http://schemas.openxmlformats.org/officeDocument/2006/relationships/hyperlink" Target="http://upload.wikimedia.org/wikipedia/en/f/f7/Resin-identification-code-6-PS.svg" TargetMode="External"/><Relationship Id="rId5" Type="http://schemas.openxmlformats.org/officeDocument/2006/relationships/image" Target="../media/image1.w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vmlDrawing" Target="../drawings/vmlDrawing2.vml"/><Relationship Id="rId5" Type="http://schemas.openxmlformats.org/officeDocument/2006/relationships/image" Target="../media/image4.png"/><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11.png"/><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62000" y="152400"/>
            <a:ext cx="7772400" cy="993775"/>
          </a:xfrm>
        </p:spPr>
        <p:txBody>
          <a:bodyPr/>
          <a:lstStyle/>
          <a:p>
            <a:pPr eaLnBrk="1" hangingPunct="1"/>
            <a:r>
              <a:rPr lang="en-US" smtClean="0"/>
              <a:t>Molecule of the Week</a:t>
            </a:r>
          </a:p>
        </p:txBody>
      </p:sp>
      <p:sp>
        <p:nvSpPr>
          <p:cNvPr id="2052" name="Text Box 4"/>
          <p:cNvSpPr txBox="1">
            <a:spLocks noChangeArrowheads="1"/>
          </p:cNvSpPr>
          <p:nvPr/>
        </p:nvSpPr>
        <p:spPr bwMode="auto">
          <a:xfrm>
            <a:off x="228600" y="1066800"/>
            <a:ext cx="6096000" cy="579438"/>
          </a:xfrm>
          <a:prstGeom prst="rect">
            <a:avLst/>
          </a:prstGeom>
          <a:noFill/>
          <a:ln w="9525">
            <a:noFill/>
            <a:miter lim="800000"/>
            <a:headEnd/>
            <a:tailEnd/>
          </a:ln>
        </p:spPr>
        <p:txBody>
          <a:bodyPr>
            <a:spAutoFit/>
          </a:bodyPr>
          <a:lstStyle/>
          <a:p>
            <a:pPr>
              <a:spcBef>
                <a:spcPct val="50000"/>
              </a:spcBef>
            </a:pPr>
            <a:r>
              <a:rPr lang="en-US" sz="3200">
                <a:solidFill>
                  <a:prstClr val="black"/>
                </a:solidFill>
              </a:rPr>
              <a:t>Polystyrene</a:t>
            </a:r>
          </a:p>
        </p:txBody>
      </p:sp>
      <p:sp>
        <p:nvSpPr>
          <p:cNvPr id="2053" name="Text Box 5"/>
          <p:cNvSpPr txBox="1">
            <a:spLocks noChangeArrowheads="1"/>
          </p:cNvSpPr>
          <p:nvPr/>
        </p:nvSpPr>
        <p:spPr bwMode="auto">
          <a:xfrm>
            <a:off x="609600" y="1600200"/>
            <a:ext cx="1508125" cy="396875"/>
          </a:xfrm>
          <a:prstGeom prst="rect">
            <a:avLst/>
          </a:prstGeom>
          <a:noFill/>
          <a:ln w="9525">
            <a:noFill/>
            <a:miter lim="800000"/>
            <a:headEnd/>
            <a:tailEnd/>
          </a:ln>
        </p:spPr>
        <p:txBody>
          <a:bodyPr wrap="none">
            <a:spAutoFit/>
          </a:bodyPr>
          <a:lstStyle/>
          <a:p>
            <a:r>
              <a:rPr lang="en-US" sz="2000">
                <a:solidFill>
                  <a:prstClr val="black"/>
                </a:solidFill>
              </a:rPr>
              <a:t>(Styrofoam)</a:t>
            </a:r>
          </a:p>
        </p:txBody>
      </p:sp>
      <p:sp>
        <p:nvSpPr>
          <p:cNvPr id="2054" name="Text Box 6"/>
          <p:cNvSpPr txBox="1">
            <a:spLocks noChangeArrowheads="1"/>
          </p:cNvSpPr>
          <p:nvPr/>
        </p:nvSpPr>
        <p:spPr bwMode="auto">
          <a:xfrm>
            <a:off x="2514600" y="1143000"/>
            <a:ext cx="3048000" cy="1096963"/>
          </a:xfrm>
          <a:prstGeom prst="rect">
            <a:avLst/>
          </a:prstGeom>
          <a:noFill/>
          <a:ln w="9525">
            <a:noFill/>
            <a:miter lim="800000"/>
            <a:headEnd/>
            <a:tailEnd/>
          </a:ln>
        </p:spPr>
        <p:txBody>
          <a:bodyPr>
            <a:spAutoFit/>
          </a:bodyPr>
          <a:lstStyle/>
          <a:p>
            <a:pPr>
              <a:spcBef>
                <a:spcPct val="50000"/>
              </a:spcBef>
            </a:pPr>
            <a:r>
              <a:rPr lang="en-US" sz="2200">
                <a:solidFill>
                  <a:prstClr val="black"/>
                </a:solidFill>
              </a:rPr>
              <a:t>- A polymer with styrene repeat units (</a:t>
            </a:r>
            <a:r>
              <a:rPr lang="en-US" sz="2200" u="sng">
                <a:solidFill>
                  <a:prstClr val="black"/>
                </a:solidFill>
              </a:rPr>
              <a:t>monomers</a:t>
            </a:r>
            <a:r>
              <a:rPr lang="en-US" sz="2200">
                <a:solidFill>
                  <a:prstClr val="black"/>
                </a:solidFill>
              </a:rPr>
              <a:t>)</a:t>
            </a:r>
          </a:p>
        </p:txBody>
      </p:sp>
      <p:graphicFrame>
        <p:nvGraphicFramePr>
          <p:cNvPr id="2055" name="Object 7"/>
          <p:cNvGraphicFramePr>
            <a:graphicFrameLocks noChangeAspect="1"/>
          </p:cNvGraphicFramePr>
          <p:nvPr/>
        </p:nvGraphicFramePr>
        <p:xfrm>
          <a:off x="152400" y="2590800"/>
          <a:ext cx="5257800" cy="2325688"/>
        </p:xfrm>
        <a:graphic>
          <a:graphicData uri="http://schemas.openxmlformats.org/presentationml/2006/ole">
            <mc:AlternateContent xmlns:mc="http://schemas.openxmlformats.org/markup-compatibility/2006">
              <mc:Choice xmlns:v="urn:schemas-microsoft-com:vml" Requires="v">
                <p:oleObj spid="_x0000_s3079" name="CS ChemDraw Drawing" r:id="rId4" imgW="4203700" imgH="1859280" progId="">
                  <p:embed/>
                </p:oleObj>
              </mc:Choice>
              <mc:Fallback>
                <p:oleObj name="CS ChemDraw Drawing" r:id="rId4" imgW="4203700" imgH="185928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2590800"/>
                        <a:ext cx="5257800" cy="2325688"/>
                      </a:xfrm>
                      <a:prstGeom prst="rect">
                        <a:avLst/>
                      </a:prstGeom>
                      <a:solidFill>
                        <a:srgbClr val="FFFF99"/>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57" name="Text Box 9"/>
          <p:cNvSpPr txBox="1">
            <a:spLocks noChangeArrowheads="1"/>
          </p:cNvSpPr>
          <p:nvPr/>
        </p:nvSpPr>
        <p:spPr bwMode="auto">
          <a:xfrm>
            <a:off x="5562600" y="2879725"/>
            <a:ext cx="3352800" cy="930275"/>
          </a:xfrm>
          <a:prstGeom prst="rect">
            <a:avLst/>
          </a:prstGeom>
          <a:noFill/>
          <a:ln w="9525">
            <a:noFill/>
            <a:miter lim="800000"/>
            <a:headEnd/>
            <a:tailEnd/>
          </a:ln>
        </p:spPr>
        <p:txBody>
          <a:bodyPr>
            <a:spAutoFit/>
          </a:bodyPr>
          <a:lstStyle/>
          <a:p>
            <a:pPr>
              <a:spcBef>
                <a:spcPct val="50000"/>
              </a:spcBef>
            </a:pPr>
            <a:r>
              <a:rPr lang="en-US" sz="2200" b="1">
                <a:solidFill>
                  <a:prstClr val="black"/>
                </a:solidFill>
              </a:rPr>
              <a:t>Monomer</a:t>
            </a:r>
            <a:r>
              <a:rPr lang="en-US" sz="2200">
                <a:solidFill>
                  <a:prstClr val="black"/>
                </a:solidFill>
              </a:rPr>
              <a:t> – “one unit”</a:t>
            </a:r>
          </a:p>
          <a:p>
            <a:pPr>
              <a:spcBef>
                <a:spcPct val="50000"/>
              </a:spcBef>
            </a:pPr>
            <a:r>
              <a:rPr lang="en-US" sz="2200" b="1">
                <a:solidFill>
                  <a:prstClr val="black"/>
                </a:solidFill>
              </a:rPr>
              <a:t>Polymer</a:t>
            </a:r>
            <a:r>
              <a:rPr lang="en-US" sz="2200">
                <a:solidFill>
                  <a:prstClr val="black"/>
                </a:solidFill>
              </a:rPr>
              <a:t> – “many units”</a:t>
            </a:r>
          </a:p>
        </p:txBody>
      </p:sp>
      <p:sp>
        <p:nvSpPr>
          <p:cNvPr id="2058" name="Text Box 10"/>
          <p:cNvSpPr txBox="1">
            <a:spLocks noChangeArrowheads="1"/>
          </p:cNvSpPr>
          <p:nvPr/>
        </p:nvSpPr>
        <p:spPr bwMode="auto">
          <a:xfrm>
            <a:off x="5486400" y="4203700"/>
            <a:ext cx="3505200" cy="1920875"/>
          </a:xfrm>
          <a:prstGeom prst="rect">
            <a:avLst/>
          </a:prstGeom>
          <a:noFill/>
          <a:ln w="9525">
            <a:noFill/>
            <a:miter lim="800000"/>
            <a:headEnd/>
            <a:tailEnd/>
          </a:ln>
        </p:spPr>
        <p:txBody>
          <a:bodyPr>
            <a:spAutoFit/>
          </a:bodyPr>
          <a:lstStyle/>
          <a:p>
            <a:pPr>
              <a:spcBef>
                <a:spcPct val="50000"/>
              </a:spcBef>
            </a:pPr>
            <a:r>
              <a:rPr lang="en-US" sz="2000">
                <a:solidFill>
                  <a:prstClr val="black"/>
                </a:solidFill>
              </a:rPr>
              <a:t>A foaming agent, usually CO</a:t>
            </a:r>
            <a:r>
              <a:rPr lang="en-US" sz="2000" baseline="-25000">
                <a:solidFill>
                  <a:prstClr val="black"/>
                </a:solidFill>
              </a:rPr>
              <a:t>2</a:t>
            </a:r>
            <a:r>
              <a:rPr lang="en-US" sz="2000">
                <a:solidFill>
                  <a:prstClr val="black"/>
                </a:solidFill>
              </a:rPr>
              <a:t>, is used to make the Styrofoam form of polystyrene.  This material is used for Styrofoam cups, insulation, packing “peanuts.”</a:t>
            </a:r>
          </a:p>
        </p:txBody>
      </p:sp>
      <p:sp>
        <p:nvSpPr>
          <p:cNvPr id="2059" name="Text Box 11"/>
          <p:cNvSpPr txBox="1">
            <a:spLocks noChangeArrowheads="1"/>
          </p:cNvSpPr>
          <p:nvPr/>
        </p:nvSpPr>
        <p:spPr bwMode="auto">
          <a:xfrm>
            <a:off x="228600" y="5181600"/>
            <a:ext cx="3581400" cy="1311275"/>
          </a:xfrm>
          <a:prstGeom prst="rect">
            <a:avLst/>
          </a:prstGeom>
          <a:noFill/>
          <a:ln w="9525">
            <a:noFill/>
            <a:miter lim="800000"/>
            <a:headEnd/>
            <a:tailEnd/>
          </a:ln>
        </p:spPr>
        <p:txBody>
          <a:bodyPr>
            <a:spAutoFit/>
          </a:bodyPr>
          <a:lstStyle/>
          <a:p>
            <a:pPr>
              <a:spcBef>
                <a:spcPct val="50000"/>
              </a:spcBef>
            </a:pPr>
            <a:r>
              <a:rPr lang="en-US" sz="2000">
                <a:solidFill>
                  <a:prstClr val="black"/>
                </a:solidFill>
              </a:rPr>
              <a:t>Polystyrene is also used for:  hard, transparent CD cases, plastic cutlery, some food packaging.</a:t>
            </a:r>
          </a:p>
        </p:txBody>
      </p:sp>
      <p:pic>
        <p:nvPicPr>
          <p:cNvPr id="2061" name="Picture 13" descr="Image:Resin-identification-code-6-PS.svg">
            <a:hlinkClick r:id="rId6"/>
          </p:cNvPr>
          <p:cNvPicPr>
            <a:picLocks noChangeAspect="1" noChangeArrowheads="1"/>
          </p:cNvPicPr>
          <p:nvPr/>
        </p:nvPicPr>
        <p:blipFill>
          <a:blip r:embed="rId7" cstate="print"/>
          <a:srcRect/>
          <a:stretch>
            <a:fillRect/>
          </a:stretch>
        </p:blipFill>
        <p:spPr bwMode="auto">
          <a:xfrm>
            <a:off x="5791200" y="1143000"/>
            <a:ext cx="963613" cy="1176338"/>
          </a:xfrm>
          <a:prstGeom prst="rect">
            <a:avLst/>
          </a:prstGeom>
          <a:noFill/>
          <a:ln w="9525">
            <a:noFill/>
            <a:miter lim="800000"/>
            <a:headEnd/>
            <a:tailEnd/>
          </a:ln>
        </p:spPr>
      </p:pic>
    </p:spTree>
    <p:extLst>
      <p:ext uri="{BB962C8B-B14F-4D97-AF65-F5344CB8AC3E}">
        <p14:creationId xmlns:p14="http://schemas.microsoft.com/office/powerpoint/2010/main" val="369580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6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5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5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5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2" grpId="0"/>
      <p:bldP spid="2053" grpId="0"/>
      <p:bldP spid="2054" grpId="0"/>
      <p:bldP spid="2057" grpId="0"/>
      <p:bldP spid="2058" grpId="0"/>
      <p:bldP spid="205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8518525" y="6400800"/>
            <a:ext cx="565150" cy="457200"/>
          </a:xfrm>
          <a:prstGeom prst="rect">
            <a:avLst/>
          </a:prstGeom>
          <a:noFill/>
          <a:ln w="9525">
            <a:noFill/>
            <a:miter lim="800000"/>
            <a:headEnd/>
            <a:tailEnd/>
          </a:ln>
        </p:spPr>
        <p:txBody>
          <a:bodyPr wrap="none">
            <a:spAutoFit/>
          </a:bodyPr>
          <a:lstStyle/>
          <a:p>
            <a:r>
              <a:rPr lang="en-US" sz="2400">
                <a:solidFill>
                  <a:prstClr val="black"/>
                </a:solidFill>
                <a:latin typeface="Times New Roman" pitchFamily="18" charset="0"/>
              </a:rPr>
              <a:t>5.7</a:t>
            </a:r>
          </a:p>
        </p:txBody>
      </p:sp>
      <p:pic>
        <p:nvPicPr>
          <p:cNvPr id="31747" name="Picture 3" descr="05_12"/>
          <p:cNvPicPr>
            <a:picLocks noChangeAspect="1" noChangeArrowheads="1"/>
          </p:cNvPicPr>
          <p:nvPr/>
        </p:nvPicPr>
        <p:blipFill>
          <a:blip r:embed="rId3" cstate="print"/>
          <a:srcRect/>
          <a:stretch>
            <a:fillRect/>
          </a:stretch>
        </p:blipFill>
        <p:spPr bwMode="auto">
          <a:xfrm>
            <a:off x="304800" y="1368425"/>
            <a:ext cx="8520113" cy="2289175"/>
          </a:xfrm>
          <a:prstGeom prst="rect">
            <a:avLst/>
          </a:prstGeom>
          <a:noFill/>
          <a:ln w="9525">
            <a:noFill/>
            <a:miter lim="800000"/>
            <a:headEnd/>
            <a:tailEnd/>
          </a:ln>
        </p:spPr>
      </p:pic>
      <p:sp>
        <p:nvSpPr>
          <p:cNvPr id="31748" name="Text Box 4"/>
          <p:cNvSpPr txBox="1">
            <a:spLocks noChangeArrowheads="1"/>
          </p:cNvSpPr>
          <p:nvPr/>
        </p:nvSpPr>
        <p:spPr bwMode="auto">
          <a:xfrm>
            <a:off x="669925" y="304800"/>
            <a:ext cx="8093075" cy="946150"/>
          </a:xfrm>
          <a:prstGeom prst="rect">
            <a:avLst/>
          </a:prstGeom>
          <a:noFill/>
          <a:ln w="9525">
            <a:noFill/>
            <a:miter lim="800000"/>
            <a:headEnd/>
            <a:tailEnd/>
          </a:ln>
        </p:spPr>
        <p:txBody>
          <a:bodyPr>
            <a:spAutoFit/>
          </a:bodyPr>
          <a:lstStyle/>
          <a:p>
            <a:r>
              <a:rPr lang="en-US" sz="2800">
                <a:solidFill>
                  <a:prstClr val="black"/>
                </a:solidFill>
                <a:latin typeface="Times New Roman" pitchFamily="18" charset="0"/>
              </a:rPr>
              <a:t>When </a:t>
            </a:r>
            <a:r>
              <a:rPr lang="en-US" sz="2800" b="1">
                <a:solidFill>
                  <a:prstClr val="black"/>
                </a:solidFill>
                <a:latin typeface="Times New Roman" pitchFamily="18" charset="0"/>
              </a:rPr>
              <a:t>ions</a:t>
            </a:r>
            <a:r>
              <a:rPr lang="en-US" sz="2800">
                <a:solidFill>
                  <a:prstClr val="black"/>
                </a:solidFill>
                <a:latin typeface="Times New Roman" pitchFamily="18" charset="0"/>
              </a:rPr>
              <a:t> (charged particles) are in aqueous solutions, the solutions are able to conduct electricity.</a:t>
            </a:r>
          </a:p>
        </p:txBody>
      </p:sp>
      <p:sp>
        <p:nvSpPr>
          <p:cNvPr id="31749" name="Text Box 5"/>
          <p:cNvSpPr txBox="1">
            <a:spLocks noChangeArrowheads="1"/>
          </p:cNvSpPr>
          <p:nvPr/>
        </p:nvSpPr>
        <p:spPr bwMode="auto">
          <a:xfrm>
            <a:off x="685800" y="3962400"/>
            <a:ext cx="8229600" cy="1552575"/>
          </a:xfrm>
          <a:prstGeom prst="rect">
            <a:avLst/>
          </a:prstGeom>
          <a:noFill/>
          <a:ln w="9525">
            <a:noFill/>
            <a:miter lim="800000"/>
            <a:headEnd/>
            <a:tailEnd/>
          </a:ln>
        </p:spPr>
        <p:txBody>
          <a:bodyPr>
            <a:spAutoFit/>
          </a:bodyPr>
          <a:lstStyle/>
          <a:p>
            <a:pPr marL="342900" indent="-342900">
              <a:spcBef>
                <a:spcPct val="50000"/>
              </a:spcBef>
              <a:buFontTx/>
              <a:buAutoNum type="alphaLcParenBoth"/>
            </a:pPr>
            <a:r>
              <a:rPr lang="en-US" sz="2400">
                <a:solidFill>
                  <a:prstClr val="black"/>
                </a:solidFill>
                <a:latin typeface="Times New Roman" pitchFamily="18" charset="0"/>
              </a:rPr>
              <a:t> Pure distilled water (non-conducting):  a </a:t>
            </a:r>
            <a:r>
              <a:rPr lang="en-US" sz="2400" b="1">
                <a:solidFill>
                  <a:prstClr val="black"/>
                </a:solidFill>
                <a:latin typeface="Times New Roman" pitchFamily="18" charset="0"/>
              </a:rPr>
              <a:t>nonelectrolyte</a:t>
            </a:r>
          </a:p>
          <a:p>
            <a:pPr marL="342900" indent="-342900">
              <a:spcBef>
                <a:spcPct val="50000"/>
              </a:spcBef>
              <a:buFontTx/>
              <a:buAutoNum type="alphaLcParenBoth"/>
            </a:pPr>
            <a:r>
              <a:rPr lang="en-US" sz="2400">
                <a:solidFill>
                  <a:prstClr val="black"/>
                </a:solidFill>
                <a:latin typeface="Times New Roman" pitchFamily="18" charset="0"/>
              </a:rPr>
              <a:t> Sugar dissolved in water (non-conducting): a </a:t>
            </a:r>
            <a:r>
              <a:rPr lang="en-US" sz="2400" b="1">
                <a:solidFill>
                  <a:prstClr val="black"/>
                </a:solidFill>
                <a:latin typeface="Times New Roman" pitchFamily="18" charset="0"/>
              </a:rPr>
              <a:t>nonelectrolyte</a:t>
            </a:r>
          </a:p>
          <a:p>
            <a:pPr marL="342900" indent="-342900">
              <a:spcBef>
                <a:spcPct val="50000"/>
              </a:spcBef>
              <a:buFontTx/>
              <a:buAutoNum type="alphaLcParenBoth"/>
            </a:pPr>
            <a:r>
              <a:rPr lang="en-US" sz="2400">
                <a:solidFill>
                  <a:prstClr val="black"/>
                </a:solidFill>
                <a:latin typeface="Times New Roman" pitchFamily="18" charset="0"/>
              </a:rPr>
              <a:t> NaCl dissolved in water (conducting): an </a:t>
            </a:r>
            <a:r>
              <a:rPr lang="en-US" sz="2400" b="1">
                <a:solidFill>
                  <a:prstClr val="black"/>
                </a:solidFill>
                <a:latin typeface="Times New Roman" pitchFamily="18" charset="0"/>
              </a:rPr>
              <a:t>electrolyte</a:t>
            </a:r>
          </a:p>
        </p:txBody>
      </p:sp>
    </p:spTree>
    <p:extLst>
      <p:ext uri="{BB962C8B-B14F-4D97-AF65-F5344CB8AC3E}">
        <p14:creationId xmlns:p14="http://schemas.microsoft.com/office/powerpoint/2010/main" val="1974671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457200" y="0"/>
            <a:ext cx="8229600" cy="1143000"/>
          </a:xfrm>
        </p:spPr>
        <p:txBody>
          <a:bodyPr/>
          <a:lstStyle/>
          <a:p>
            <a:r>
              <a:rPr lang="en-US" smtClean="0"/>
              <a:t>Safe Drinking Water Act (SDWA)</a:t>
            </a:r>
          </a:p>
        </p:txBody>
      </p:sp>
      <p:sp>
        <p:nvSpPr>
          <p:cNvPr id="23555" name="Text Box 4"/>
          <p:cNvSpPr txBox="1">
            <a:spLocks noChangeArrowheads="1"/>
          </p:cNvSpPr>
          <p:nvPr/>
        </p:nvSpPr>
        <p:spPr bwMode="auto">
          <a:xfrm>
            <a:off x="152400" y="1219200"/>
            <a:ext cx="8610600" cy="701675"/>
          </a:xfrm>
          <a:prstGeom prst="rect">
            <a:avLst/>
          </a:prstGeom>
          <a:noFill/>
          <a:ln w="9525">
            <a:noFill/>
            <a:miter lim="800000"/>
            <a:headEnd/>
            <a:tailEnd/>
          </a:ln>
        </p:spPr>
        <p:txBody>
          <a:bodyPr>
            <a:spAutoFit/>
          </a:bodyPr>
          <a:lstStyle/>
          <a:p>
            <a:pPr>
              <a:spcBef>
                <a:spcPct val="50000"/>
              </a:spcBef>
            </a:pPr>
            <a:r>
              <a:rPr lang="en-US" sz="2000">
                <a:solidFill>
                  <a:prstClr val="black"/>
                </a:solidFill>
              </a:rPr>
              <a:t>Where does your municipal drinking water come from?  Is there anything harmful in it?</a:t>
            </a:r>
          </a:p>
        </p:txBody>
      </p:sp>
      <p:sp>
        <p:nvSpPr>
          <p:cNvPr id="23556" name="Rectangle 5"/>
          <p:cNvSpPr>
            <a:spLocks noChangeArrowheads="1"/>
          </p:cNvSpPr>
          <p:nvPr/>
        </p:nvSpPr>
        <p:spPr bwMode="auto">
          <a:xfrm>
            <a:off x="1371600" y="2717800"/>
            <a:ext cx="6391275" cy="396875"/>
          </a:xfrm>
          <a:prstGeom prst="rect">
            <a:avLst/>
          </a:prstGeom>
          <a:noFill/>
          <a:ln w="9525">
            <a:noFill/>
            <a:miter lim="800000"/>
            <a:headEnd/>
            <a:tailEnd/>
          </a:ln>
        </p:spPr>
        <p:txBody>
          <a:bodyPr wrap="none">
            <a:spAutoFit/>
          </a:bodyPr>
          <a:lstStyle/>
          <a:p>
            <a:r>
              <a:rPr lang="en-US" sz="2000" dirty="0">
                <a:solidFill>
                  <a:prstClr val="black"/>
                </a:solidFill>
              </a:rPr>
              <a:t>http://www.epa.gov/enviro/html/sdwis/sdwis_query.html</a:t>
            </a:r>
          </a:p>
        </p:txBody>
      </p:sp>
      <p:sp>
        <p:nvSpPr>
          <p:cNvPr id="23557" name="Text Box 6"/>
          <p:cNvSpPr txBox="1">
            <a:spLocks noChangeArrowheads="1"/>
          </p:cNvSpPr>
          <p:nvPr/>
        </p:nvSpPr>
        <p:spPr bwMode="auto">
          <a:xfrm>
            <a:off x="228600" y="2133600"/>
            <a:ext cx="8382000" cy="396875"/>
          </a:xfrm>
          <a:prstGeom prst="rect">
            <a:avLst/>
          </a:prstGeom>
          <a:noFill/>
          <a:ln w="9525">
            <a:noFill/>
            <a:miter lim="800000"/>
            <a:headEnd/>
            <a:tailEnd/>
          </a:ln>
        </p:spPr>
        <p:txBody>
          <a:bodyPr>
            <a:spAutoFit/>
          </a:bodyPr>
          <a:lstStyle/>
          <a:p>
            <a:pPr>
              <a:spcBef>
                <a:spcPct val="50000"/>
              </a:spcBef>
            </a:pPr>
            <a:r>
              <a:rPr lang="en-US" sz="2000">
                <a:solidFill>
                  <a:prstClr val="black"/>
                </a:solidFill>
              </a:rPr>
              <a:t>Visit the EPA’s </a:t>
            </a:r>
            <a:r>
              <a:rPr lang="en-US" sz="2000" b="1">
                <a:solidFill>
                  <a:prstClr val="black"/>
                </a:solidFill>
              </a:rPr>
              <a:t>Safe Drinking Water Information System</a:t>
            </a:r>
            <a:r>
              <a:rPr lang="en-US" sz="2000">
                <a:solidFill>
                  <a:prstClr val="black"/>
                </a:solidFill>
              </a:rPr>
              <a:t> at:</a:t>
            </a:r>
          </a:p>
        </p:txBody>
      </p:sp>
      <p:sp>
        <p:nvSpPr>
          <p:cNvPr id="23558" name="Text Box 7"/>
          <p:cNvSpPr txBox="1">
            <a:spLocks noChangeArrowheads="1"/>
          </p:cNvSpPr>
          <p:nvPr/>
        </p:nvSpPr>
        <p:spPr bwMode="auto">
          <a:xfrm>
            <a:off x="228600" y="3489325"/>
            <a:ext cx="8153400" cy="1311275"/>
          </a:xfrm>
          <a:prstGeom prst="rect">
            <a:avLst/>
          </a:prstGeom>
          <a:noFill/>
          <a:ln w="9525">
            <a:noFill/>
            <a:miter lim="800000"/>
            <a:headEnd/>
            <a:tailEnd/>
          </a:ln>
        </p:spPr>
        <p:txBody>
          <a:bodyPr>
            <a:spAutoFit/>
          </a:bodyPr>
          <a:lstStyle/>
          <a:p>
            <a:pPr>
              <a:spcBef>
                <a:spcPct val="50000"/>
              </a:spcBef>
            </a:pPr>
            <a:r>
              <a:rPr lang="en-US" sz="2000" b="1" dirty="0">
                <a:solidFill>
                  <a:prstClr val="black"/>
                </a:solidFill>
              </a:rPr>
              <a:t>The Safe Drinking Water Act</a:t>
            </a:r>
            <a:r>
              <a:rPr lang="en-US" sz="2000" dirty="0">
                <a:solidFill>
                  <a:prstClr val="black"/>
                </a:solidFill>
              </a:rPr>
              <a:t>, established in 1974, aims to protect the health of people serviced by municipal drinking water.  The EPA carries out the mandates of the SDWA by setting contaminant limits and coordinating the monitoring of municipal water systems.  </a:t>
            </a:r>
          </a:p>
        </p:txBody>
      </p:sp>
      <p:sp>
        <p:nvSpPr>
          <p:cNvPr id="23559" name="Text Box 8"/>
          <p:cNvSpPr txBox="1">
            <a:spLocks noChangeArrowheads="1"/>
          </p:cNvSpPr>
          <p:nvPr/>
        </p:nvSpPr>
        <p:spPr bwMode="auto">
          <a:xfrm>
            <a:off x="152400" y="5181600"/>
            <a:ext cx="8001000" cy="701675"/>
          </a:xfrm>
          <a:prstGeom prst="rect">
            <a:avLst/>
          </a:prstGeom>
          <a:noFill/>
          <a:ln w="9525">
            <a:noFill/>
            <a:miter lim="800000"/>
            <a:headEnd/>
            <a:tailEnd/>
          </a:ln>
        </p:spPr>
        <p:txBody>
          <a:bodyPr>
            <a:spAutoFit/>
          </a:bodyPr>
          <a:lstStyle/>
          <a:p>
            <a:pPr>
              <a:spcBef>
                <a:spcPct val="50000"/>
              </a:spcBef>
            </a:pPr>
            <a:r>
              <a:rPr lang="en-US" sz="2000" b="1">
                <a:solidFill>
                  <a:prstClr val="black"/>
                </a:solidFill>
              </a:rPr>
              <a:t>The Clean Water Act</a:t>
            </a:r>
            <a:r>
              <a:rPr lang="en-US" sz="2000">
                <a:solidFill>
                  <a:prstClr val="black"/>
                </a:solidFill>
              </a:rPr>
              <a:t>, passed in 1972, regulates the pollution of surface waters (from industries and ships, for example).</a:t>
            </a:r>
            <a:r>
              <a:rPr lang="en-US">
                <a:solidFill>
                  <a:prstClr val="black"/>
                </a:solidFill>
              </a:rPr>
              <a:t> </a:t>
            </a:r>
          </a:p>
        </p:txBody>
      </p:sp>
    </p:spTree>
    <p:extLst>
      <p:ext uri="{BB962C8B-B14F-4D97-AF65-F5344CB8AC3E}">
        <p14:creationId xmlns:p14="http://schemas.microsoft.com/office/powerpoint/2010/main" val="29502808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5"/>
          <p:cNvSpPr>
            <a:spLocks noGrp="1" noChangeArrowheads="1"/>
          </p:cNvSpPr>
          <p:nvPr>
            <p:ph type="title" idx="4294967295"/>
          </p:nvPr>
        </p:nvSpPr>
        <p:spPr>
          <a:xfrm>
            <a:off x="457200" y="-76200"/>
            <a:ext cx="8229600" cy="1143000"/>
          </a:xfrm>
        </p:spPr>
        <p:txBody>
          <a:bodyPr/>
          <a:lstStyle/>
          <a:p>
            <a:r>
              <a:rPr lang="en-US" smtClean="0"/>
              <a:t>Contaminants in Drinking Water</a:t>
            </a:r>
          </a:p>
        </p:txBody>
      </p:sp>
      <p:sp>
        <p:nvSpPr>
          <p:cNvPr id="32772" name="Text Box 11"/>
          <p:cNvSpPr txBox="1">
            <a:spLocks noChangeArrowheads="1"/>
          </p:cNvSpPr>
          <p:nvPr/>
        </p:nvSpPr>
        <p:spPr bwMode="auto">
          <a:xfrm>
            <a:off x="228600" y="5181600"/>
            <a:ext cx="8915400" cy="641350"/>
          </a:xfrm>
          <a:prstGeom prst="rect">
            <a:avLst/>
          </a:prstGeom>
          <a:noFill/>
          <a:ln w="9525">
            <a:noFill/>
            <a:miter lim="800000"/>
            <a:headEnd/>
            <a:tailEnd/>
          </a:ln>
        </p:spPr>
        <p:txBody>
          <a:bodyPr>
            <a:spAutoFit/>
          </a:bodyPr>
          <a:lstStyle/>
          <a:p>
            <a:pPr>
              <a:spcBef>
                <a:spcPct val="50000"/>
              </a:spcBef>
            </a:pPr>
            <a:r>
              <a:rPr lang="en-US" b="1">
                <a:solidFill>
                  <a:prstClr val="black"/>
                </a:solidFill>
              </a:rPr>
              <a:t>MCLG</a:t>
            </a:r>
            <a:r>
              <a:rPr lang="en-US">
                <a:solidFill>
                  <a:prstClr val="black"/>
                </a:solidFill>
              </a:rPr>
              <a:t> = Maximum Contaminant Level </a:t>
            </a:r>
            <a:r>
              <a:rPr lang="en-US" u="sng">
                <a:solidFill>
                  <a:prstClr val="black"/>
                </a:solidFill>
              </a:rPr>
              <a:t>Goal</a:t>
            </a:r>
            <a:r>
              <a:rPr lang="en-US">
                <a:solidFill>
                  <a:prstClr val="black"/>
                </a:solidFill>
              </a:rPr>
              <a:t>; the goal is zero ppm for </a:t>
            </a:r>
            <a:r>
              <a:rPr lang="en-US" b="1">
                <a:solidFill>
                  <a:prstClr val="black"/>
                </a:solidFill>
              </a:rPr>
              <a:t>carcinogens </a:t>
            </a:r>
            <a:r>
              <a:rPr lang="en-US">
                <a:solidFill>
                  <a:prstClr val="black"/>
                </a:solidFill>
              </a:rPr>
              <a:t>(compounds known to cause cancer).</a:t>
            </a:r>
          </a:p>
        </p:txBody>
      </p:sp>
      <p:sp>
        <p:nvSpPr>
          <p:cNvPr id="32773" name="Text Box 12"/>
          <p:cNvSpPr txBox="1">
            <a:spLocks noChangeArrowheads="1"/>
          </p:cNvSpPr>
          <p:nvPr/>
        </p:nvSpPr>
        <p:spPr bwMode="auto">
          <a:xfrm>
            <a:off x="228600" y="6019800"/>
            <a:ext cx="8534400" cy="641350"/>
          </a:xfrm>
          <a:prstGeom prst="rect">
            <a:avLst/>
          </a:prstGeom>
          <a:noFill/>
          <a:ln w="9525">
            <a:noFill/>
            <a:miter lim="800000"/>
            <a:headEnd/>
            <a:tailEnd/>
          </a:ln>
        </p:spPr>
        <p:txBody>
          <a:bodyPr>
            <a:spAutoFit/>
          </a:bodyPr>
          <a:lstStyle/>
          <a:p>
            <a:pPr>
              <a:spcBef>
                <a:spcPct val="50000"/>
              </a:spcBef>
            </a:pPr>
            <a:r>
              <a:rPr lang="en-US" b="1">
                <a:solidFill>
                  <a:prstClr val="black"/>
                </a:solidFill>
              </a:rPr>
              <a:t>MCL</a:t>
            </a:r>
            <a:r>
              <a:rPr lang="en-US">
                <a:solidFill>
                  <a:prstClr val="black"/>
                </a:solidFill>
              </a:rPr>
              <a:t> = Maximum Contaminant Level; the legal limit for a contaminant; set by the EPA</a:t>
            </a:r>
          </a:p>
        </p:txBody>
      </p:sp>
      <p:pic>
        <p:nvPicPr>
          <p:cNvPr id="6" name="Picture 3" descr="eub34469_t05_11.jpg"/>
          <p:cNvPicPr>
            <a:picLocks noChangeAspect="1"/>
          </p:cNvPicPr>
          <p:nvPr/>
        </p:nvPicPr>
        <p:blipFill>
          <a:blip r:embed="rId2" cstate="print"/>
          <a:srcRect/>
          <a:stretch>
            <a:fillRect/>
          </a:stretch>
        </p:blipFill>
        <p:spPr bwMode="auto">
          <a:xfrm>
            <a:off x="40369" y="936625"/>
            <a:ext cx="9027431" cy="3863975"/>
          </a:xfrm>
          <a:prstGeom prst="rect">
            <a:avLst/>
          </a:prstGeom>
          <a:noFill/>
          <a:ln w="9525">
            <a:noFill/>
            <a:miter lim="800000"/>
            <a:headEnd/>
            <a:tailEnd/>
          </a:ln>
        </p:spPr>
      </p:pic>
    </p:spTree>
    <p:extLst>
      <p:ext uri="{BB962C8B-B14F-4D97-AF65-F5344CB8AC3E}">
        <p14:creationId xmlns:p14="http://schemas.microsoft.com/office/powerpoint/2010/main" val="36509014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p:txBody>
          <a:bodyPr/>
          <a:lstStyle/>
          <a:p>
            <a:r>
              <a:rPr lang="en-US" sz="3200" smtClean="0"/>
              <a:t>Detection of Contaminants </a:t>
            </a:r>
            <a:br>
              <a:rPr lang="en-US" sz="3200" smtClean="0"/>
            </a:br>
            <a:r>
              <a:rPr lang="en-US" sz="3200" smtClean="0"/>
              <a:t>by Gas Chromatography</a:t>
            </a:r>
          </a:p>
        </p:txBody>
      </p:sp>
      <p:grpSp>
        <p:nvGrpSpPr>
          <p:cNvPr id="2" name="Group 10"/>
          <p:cNvGrpSpPr>
            <a:grpSpLocks/>
          </p:cNvGrpSpPr>
          <p:nvPr/>
        </p:nvGrpSpPr>
        <p:grpSpPr bwMode="auto">
          <a:xfrm>
            <a:off x="-76200" y="1947863"/>
            <a:ext cx="8991600" cy="4592637"/>
            <a:chOff x="-48" y="1227"/>
            <a:chExt cx="5664" cy="2893"/>
          </a:xfrm>
        </p:grpSpPr>
        <p:pic>
          <p:nvPicPr>
            <p:cNvPr id="24580" name="Picture 4" descr="f5-26_a_simplified_gas_"/>
            <p:cNvPicPr>
              <a:picLocks noChangeAspect="1" noChangeArrowheads="1"/>
            </p:cNvPicPr>
            <p:nvPr/>
          </p:nvPicPr>
          <p:blipFill>
            <a:blip r:embed="rId2" cstate="print"/>
            <a:srcRect/>
            <a:stretch>
              <a:fillRect/>
            </a:stretch>
          </p:blipFill>
          <p:spPr bwMode="auto">
            <a:xfrm>
              <a:off x="144" y="1227"/>
              <a:ext cx="5472" cy="2893"/>
            </a:xfrm>
            <a:prstGeom prst="rect">
              <a:avLst/>
            </a:prstGeom>
          </p:spPr>
        </p:pic>
        <p:sp>
          <p:nvSpPr>
            <p:cNvPr id="24582" name="Text Box 6"/>
            <p:cNvSpPr txBox="1">
              <a:spLocks noChangeArrowheads="1"/>
            </p:cNvSpPr>
            <p:nvPr/>
          </p:nvSpPr>
          <p:spPr bwMode="auto">
            <a:xfrm>
              <a:off x="528" y="1468"/>
              <a:ext cx="912" cy="404"/>
            </a:xfrm>
            <a:prstGeom prst="rect">
              <a:avLst/>
            </a:prstGeom>
            <a:solidFill>
              <a:srgbClr val="C0C0C0"/>
            </a:solidFill>
            <a:ln w="9525">
              <a:noFill/>
              <a:miter lim="800000"/>
              <a:headEnd/>
              <a:tailEnd/>
            </a:ln>
            <a:effectLst/>
          </p:spPr>
          <p:txBody>
            <a:bodyPr>
              <a:spAutoFit/>
            </a:bodyPr>
            <a:lstStyle/>
            <a:p>
              <a:pPr>
                <a:spcBef>
                  <a:spcPct val="50000"/>
                </a:spcBef>
              </a:pPr>
              <a:r>
                <a:rPr lang="en-US">
                  <a:solidFill>
                    <a:prstClr val="black"/>
                  </a:solidFill>
                </a:rPr>
                <a:t>Flowing gas stream in</a:t>
              </a:r>
            </a:p>
          </p:txBody>
        </p:sp>
        <p:sp>
          <p:nvSpPr>
            <p:cNvPr id="24583" name="Text Box 7"/>
            <p:cNvSpPr txBox="1">
              <a:spLocks noChangeArrowheads="1"/>
            </p:cNvSpPr>
            <p:nvPr/>
          </p:nvSpPr>
          <p:spPr bwMode="auto">
            <a:xfrm>
              <a:off x="-48" y="2064"/>
              <a:ext cx="672" cy="594"/>
            </a:xfrm>
            <a:prstGeom prst="rect">
              <a:avLst/>
            </a:prstGeom>
            <a:solidFill>
              <a:srgbClr val="C0C0C0"/>
            </a:solidFill>
            <a:ln w="9525">
              <a:noFill/>
              <a:miter lim="800000"/>
              <a:headEnd/>
              <a:tailEnd/>
            </a:ln>
            <a:effectLst/>
          </p:spPr>
          <p:txBody>
            <a:bodyPr>
              <a:spAutoFit/>
            </a:bodyPr>
            <a:lstStyle/>
            <a:p>
              <a:pPr>
                <a:spcBef>
                  <a:spcPct val="50000"/>
                </a:spcBef>
              </a:pPr>
              <a:r>
                <a:rPr lang="en-US" sz="1400">
                  <a:solidFill>
                    <a:prstClr val="black"/>
                  </a:solidFill>
                </a:rPr>
                <a:t>Sample containing THMs injected</a:t>
              </a:r>
            </a:p>
          </p:txBody>
        </p:sp>
        <p:sp>
          <p:nvSpPr>
            <p:cNvPr id="24584" name="Text Box 8"/>
            <p:cNvSpPr txBox="1">
              <a:spLocks noChangeArrowheads="1"/>
            </p:cNvSpPr>
            <p:nvPr/>
          </p:nvSpPr>
          <p:spPr bwMode="auto">
            <a:xfrm>
              <a:off x="4080" y="2928"/>
              <a:ext cx="1440" cy="404"/>
            </a:xfrm>
            <a:prstGeom prst="rect">
              <a:avLst/>
            </a:prstGeom>
            <a:solidFill>
              <a:srgbClr val="C0C0C0"/>
            </a:solidFill>
            <a:ln w="9525">
              <a:noFill/>
              <a:miter lim="800000"/>
              <a:headEnd/>
              <a:tailEnd/>
            </a:ln>
            <a:effectLst/>
          </p:spPr>
          <p:txBody>
            <a:bodyPr>
              <a:spAutoFit/>
            </a:bodyPr>
            <a:lstStyle/>
            <a:p>
              <a:pPr>
                <a:spcBef>
                  <a:spcPct val="50000"/>
                </a:spcBef>
              </a:pPr>
              <a:r>
                <a:rPr lang="en-US">
                  <a:solidFill>
                    <a:prstClr val="black"/>
                  </a:solidFill>
                </a:rPr>
                <a:t>A sample chromatogram</a:t>
              </a:r>
            </a:p>
          </p:txBody>
        </p:sp>
        <p:sp>
          <p:nvSpPr>
            <p:cNvPr id="24585" name="Text Box 9"/>
            <p:cNvSpPr txBox="1">
              <a:spLocks noChangeArrowheads="1"/>
            </p:cNvSpPr>
            <p:nvPr/>
          </p:nvSpPr>
          <p:spPr bwMode="auto">
            <a:xfrm>
              <a:off x="3456" y="2400"/>
              <a:ext cx="288" cy="173"/>
            </a:xfrm>
            <a:prstGeom prst="rect">
              <a:avLst/>
            </a:prstGeom>
            <a:solidFill>
              <a:srgbClr val="C0C0C0"/>
            </a:solidFill>
            <a:ln w="9525">
              <a:noFill/>
              <a:miter lim="800000"/>
              <a:headEnd/>
              <a:tailEnd/>
            </a:ln>
            <a:effectLst/>
          </p:spPr>
          <p:txBody>
            <a:bodyPr>
              <a:spAutoFit/>
            </a:bodyPr>
            <a:lstStyle/>
            <a:p>
              <a:pPr>
                <a:spcBef>
                  <a:spcPct val="50000"/>
                </a:spcBef>
              </a:pPr>
              <a:r>
                <a:rPr lang="en-US" sz="1200">
                  <a:solidFill>
                    <a:prstClr val="black"/>
                  </a:solidFill>
                </a:rPr>
                <a:t>Exit</a:t>
              </a:r>
            </a:p>
          </p:txBody>
        </p:sp>
      </p:grpSp>
      <p:sp>
        <p:nvSpPr>
          <p:cNvPr id="9" name="TextBox 8"/>
          <p:cNvSpPr txBox="1"/>
          <p:nvPr/>
        </p:nvSpPr>
        <p:spPr>
          <a:xfrm>
            <a:off x="0" y="3581400"/>
            <a:ext cx="838200" cy="646331"/>
          </a:xfrm>
          <a:prstGeom prst="rect">
            <a:avLst/>
          </a:prstGeom>
          <a:solidFill>
            <a:schemeClr val="bg1">
              <a:lumMod val="75000"/>
            </a:schemeClr>
          </a:solidFill>
        </p:spPr>
        <p:txBody>
          <a:bodyPr wrap="square" rtlCol="0">
            <a:spAutoFit/>
          </a:bodyPr>
          <a:lstStyle/>
          <a:p>
            <a:endParaRPr lang="en-US" dirty="0" smtClean="0">
              <a:solidFill>
                <a:prstClr val="black"/>
              </a:solidFill>
            </a:endParaRPr>
          </a:p>
          <a:p>
            <a:endParaRPr lang="en-US" dirty="0">
              <a:solidFill>
                <a:prstClr val="black"/>
              </a:solidFill>
            </a:endParaRPr>
          </a:p>
        </p:txBody>
      </p:sp>
    </p:spTree>
    <p:extLst>
      <p:ext uri="{BB962C8B-B14F-4D97-AF65-F5344CB8AC3E}">
        <p14:creationId xmlns:p14="http://schemas.microsoft.com/office/powerpoint/2010/main" val="34471167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sp>
        <p:nvSpPr>
          <p:cNvPr id="27650" name="Rectangle 2"/>
          <p:cNvSpPr>
            <a:spLocks noGrp="1"/>
          </p:cNvSpPr>
          <p:nvPr>
            <p:ph type="title"/>
          </p:nvPr>
        </p:nvSpPr>
        <p:spPr>
          <a:xfrm>
            <a:off x="457200" y="274638"/>
            <a:ext cx="8229600" cy="868362"/>
          </a:xfrm>
        </p:spPr>
        <p:txBody>
          <a:bodyPr/>
          <a:lstStyle/>
          <a:p>
            <a:r>
              <a:rPr lang="en-US" smtClean="0"/>
              <a:t>Gas Chromatography (GC)</a:t>
            </a:r>
          </a:p>
        </p:txBody>
      </p:sp>
      <p:sp>
        <p:nvSpPr>
          <p:cNvPr id="27652" name="Text Box 4"/>
          <p:cNvSpPr txBox="1">
            <a:spLocks noChangeArrowheads="1"/>
          </p:cNvSpPr>
          <p:nvPr/>
        </p:nvSpPr>
        <p:spPr bwMode="auto">
          <a:xfrm>
            <a:off x="228600" y="1295400"/>
            <a:ext cx="8458200" cy="396875"/>
          </a:xfrm>
          <a:prstGeom prst="rect">
            <a:avLst/>
          </a:prstGeom>
          <a:noFill/>
          <a:ln w="9525">
            <a:noFill/>
            <a:miter lim="800000"/>
            <a:headEnd/>
            <a:tailEnd/>
          </a:ln>
          <a:effectLst/>
        </p:spPr>
        <p:txBody>
          <a:bodyPr>
            <a:spAutoFit/>
          </a:bodyPr>
          <a:lstStyle/>
          <a:p>
            <a:pPr>
              <a:spcBef>
                <a:spcPct val="50000"/>
              </a:spcBef>
            </a:pPr>
            <a:r>
              <a:rPr lang="en-US" sz="2000">
                <a:solidFill>
                  <a:prstClr val="black"/>
                </a:solidFill>
              </a:rPr>
              <a:t>- Sample for testing is mixed with a solvent to make a sample solution.</a:t>
            </a:r>
          </a:p>
        </p:txBody>
      </p:sp>
      <p:sp>
        <p:nvSpPr>
          <p:cNvPr id="27653" name="Text Box 5"/>
          <p:cNvSpPr txBox="1">
            <a:spLocks noChangeArrowheads="1"/>
          </p:cNvSpPr>
          <p:nvPr/>
        </p:nvSpPr>
        <p:spPr bwMode="auto">
          <a:xfrm>
            <a:off x="228600" y="2193925"/>
            <a:ext cx="8229600" cy="1616075"/>
          </a:xfrm>
          <a:prstGeom prst="rect">
            <a:avLst/>
          </a:prstGeom>
          <a:noFill/>
          <a:ln w="9525">
            <a:noFill/>
            <a:miter lim="800000"/>
            <a:headEnd/>
            <a:tailEnd/>
          </a:ln>
          <a:effectLst/>
        </p:spPr>
        <p:txBody>
          <a:bodyPr>
            <a:spAutoFit/>
          </a:bodyPr>
          <a:lstStyle/>
          <a:p>
            <a:pPr>
              <a:spcBef>
                <a:spcPct val="50000"/>
              </a:spcBef>
            </a:pPr>
            <a:r>
              <a:rPr lang="en-US" sz="2000">
                <a:solidFill>
                  <a:prstClr val="black"/>
                </a:solidFill>
              </a:rPr>
              <a:t>- Sample solution is injected into a gas chromatograph.  The solution is immediately vaporized (becomes a gas), and travels into a long, coiled tube called a </a:t>
            </a:r>
            <a:r>
              <a:rPr lang="en-US" sz="2000" i="1">
                <a:solidFill>
                  <a:prstClr val="black"/>
                </a:solidFill>
              </a:rPr>
              <a:t>column</a:t>
            </a:r>
            <a:r>
              <a:rPr lang="en-US" sz="2000">
                <a:solidFill>
                  <a:prstClr val="black"/>
                </a:solidFill>
              </a:rPr>
              <a:t>.  An inert gas, usually helium, is used to move the vaporized sample through the column.  This gas is called the </a:t>
            </a:r>
            <a:r>
              <a:rPr lang="en-US" sz="2000" i="1">
                <a:solidFill>
                  <a:prstClr val="black"/>
                </a:solidFill>
              </a:rPr>
              <a:t>mobile phase</a:t>
            </a:r>
            <a:r>
              <a:rPr lang="en-US" sz="2000">
                <a:solidFill>
                  <a:prstClr val="black"/>
                </a:solidFill>
              </a:rPr>
              <a:t>.</a:t>
            </a:r>
          </a:p>
        </p:txBody>
      </p:sp>
      <p:sp>
        <p:nvSpPr>
          <p:cNvPr id="27654" name="Text Box 6"/>
          <p:cNvSpPr txBox="1">
            <a:spLocks noChangeArrowheads="1"/>
          </p:cNvSpPr>
          <p:nvPr/>
        </p:nvSpPr>
        <p:spPr bwMode="auto">
          <a:xfrm>
            <a:off x="304800" y="4175125"/>
            <a:ext cx="8229600" cy="701675"/>
          </a:xfrm>
          <a:prstGeom prst="rect">
            <a:avLst/>
          </a:prstGeom>
          <a:noFill/>
          <a:ln w="9525">
            <a:noFill/>
            <a:miter lim="800000"/>
            <a:headEnd/>
            <a:tailEnd/>
          </a:ln>
          <a:effectLst/>
        </p:spPr>
        <p:txBody>
          <a:bodyPr>
            <a:spAutoFit/>
          </a:bodyPr>
          <a:lstStyle/>
          <a:p>
            <a:pPr>
              <a:spcBef>
                <a:spcPct val="50000"/>
              </a:spcBef>
            </a:pPr>
            <a:r>
              <a:rPr lang="en-US" sz="2000" dirty="0">
                <a:solidFill>
                  <a:prstClr val="black"/>
                </a:solidFill>
              </a:rPr>
              <a:t>- The column contains a material that is fixed to its </a:t>
            </a:r>
            <a:r>
              <a:rPr lang="en-US" sz="2000" dirty="0" smtClean="0">
                <a:solidFill>
                  <a:prstClr val="black"/>
                </a:solidFill>
              </a:rPr>
              <a:t>inner walls</a:t>
            </a:r>
            <a:r>
              <a:rPr lang="en-US" sz="2000" dirty="0">
                <a:solidFill>
                  <a:prstClr val="black"/>
                </a:solidFill>
              </a:rPr>
              <a:t>, called the </a:t>
            </a:r>
            <a:r>
              <a:rPr lang="en-US" sz="2000" i="1" dirty="0">
                <a:solidFill>
                  <a:prstClr val="black"/>
                </a:solidFill>
              </a:rPr>
              <a:t>stationary phase</a:t>
            </a:r>
            <a:r>
              <a:rPr lang="en-US" sz="2000" dirty="0">
                <a:solidFill>
                  <a:prstClr val="black"/>
                </a:solidFill>
              </a:rPr>
              <a:t>.</a:t>
            </a:r>
          </a:p>
        </p:txBody>
      </p:sp>
      <p:sp>
        <p:nvSpPr>
          <p:cNvPr id="27655" name="Text Box 7"/>
          <p:cNvSpPr txBox="1">
            <a:spLocks noChangeArrowheads="1"/>
          </p:cNvSpPr>
          <p:nvPr/>
        </p:nvSpPr>
        <p:spPr bwMode="auto">
          <a:xfrm>
            <a:off x="304800" y="5394325"/>
            <a:ext cx="8305800" cy="1006475"/>
          </a:xfrm>
          <a:prstGeom prst="rect">
            <a:avLst/>
          </a:prstGeom>
          <a:noFill/>
          <a:ln w="9525">
            <a:noFill/>
            <a:miter lim="800000"/>
            <a:headEnd/>
            <a:tailEnd/>
          </a:ln>
          <a:effectLst/>
        </p:spPr>
        <p:txBody>
          <a:bodyPr>
            <a:spAutoFit/>
          </a:bodyPr>
          <a:lstStyle/>
          <a:p>
            <a:pPr>
              <a:spcBef>
                <a:spcPct val="50000"/>
              </a:spcBef>
            </a:pPr>
            <a:r>
              <a:rPr lang="en-US" sz="2000" dirty="0">
                <a:solidFill>
                  <a:prstClr val="black"/>
                </a:solidFill>
              </a:rPr>
              <a:t>- The compounds in the sample have varied degrees of attraction for the stationary phase.  Those that are more attracted to it take longer to move the whole way through the column.</a:t>
            </a:r>
            <a:r>
              <a:rPr lang="en-US" dirty="0">
                <a:solidFill>
                  <a:prstClr val="black"/>
                </a:solidFill>
              </a:rPr>
              <a:t>  </a:t>
            </a:r>
          </a:p>
        </p:txBody>
      </p:sp>
    </p:spTree>
    <p:extLst>
      <p:ext uri="{BB962C8B-B14F-4D97-AF65-F5344CB8AC3E}">
        <p14:creationId xmlns:p14="http://schemas.microsoft.com/office/powerpoint/2010/main" val="3125431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6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6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2" grpId="0"/>
      <p:bldP spid="27653" grpId="0"/>
      <p:bldP spid="27654" grpId="0"/>
      <p:bldP spid="2765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75000"/>
              </a:schemeClr>
            </a:gs>
            <a:gs pos="50000">
              <a:schemeClr val="accent3">
                <a:lumMod val="60000"/>
                <a:lumOff val="40000"/>
              </a:schemeClr>
            </a:gs>
            <a:gs pos="100000">
              <a:schemeClr val="accent3">
                <a:lumMod val="40000"/>
                <a:lumOff val="60000"/>
              </a:schemeClr>
            </a:gs>
          </a:gsLst>
          <a:lin ang="5400000" scaled="0"/>
        </a:gradFill>
        <a:effectLst/>
      </p:bgPr>
    </p:bg>
    <p:spTree>
      <p:nvGrpSpPr>
        <p:cNvPr id="1" name=""/>
        <p:cNvGrpSpPr/>
        <p:nvPr/>
      </p:nvGrpSpPr>
      <p:grpSpPr>
        <a:xfrm>
          <a:off x="0" y="0"/>
          <a:ext cx="0" cy="0"/>
          <a:chOff x="0" y="0"/>
          <a:chExt cx="0" cy="0"/>
        </a:xfrm>
      </p:grpSpPr>
      <p:sp>
        <p:nvSpPr>
          <p:cNvPr id="28674" name="Rectangle 2"/>
          <p:cNvSpPr>
            <a:spLocks noGrp="1"/>
          </p:cNvSpPr>
          <p:nvPr>
            <p:ph type="title"/>
          </p:nvPr>
        </p:nvSpPr>
        <p:spPr>
          <a:xfrm>
            <a:off x="457200" y="152400"/>
            <a:ext cx="8229600" cy="914400"/>
          </a:xfrm>
        </p:spPr>
        <p:txBody>
          <a:bodyPr/>
          <a:lstStyle/>
          <a:p>
            <a:r>
              <a:rPr lang="en-US" sz="4000" smtClean="0"/>
              <a:t>Gas Chromatography- continued</a:t>
            </a:r>
          </a:p>
        </p:txBody>
      </p:sp>
      <p:sp>
        <p:nvSpPr>
          <p:cNvPr id="28676" name="Text Box 4"/>
          <p:cNvSpPr txBox="1">
            <a:spLocks noChangeArrowheads="1"/>
          </p:cNvSpPr>
          <p:nvPr/>
        </p:nvSpPr>
        <p:spPr bwMode="auto">
          <a:xfrm>
            <a:off x="152400" y="3184525"/>
            <a:ext cx="9144000" cy="2682875"/>
          </a:xfrm>
          <a:prstGeom prst="rect">
            <a:avLst/>
          </a:prstGeom>
          <a:noFill/>
          <a:ln w="9525">
            <a:noFill/>
            <a:miter lim="800000"/>
            <a:headEnd/>
            <a:tailEnd/>
          </a:ln>
          <a:effectLst/>
        </p:spPr>
        <p:txBody>
          <a:bodyPr>
            <a:spAutoFit/>
          </a:bodyPr>
          <a:lstStyle/>
          <a:p>
            <a:pPr>
              <a:spcBef>
                <a:spcPct val="50000"/>
              </a:spcBef>
              <a:buFontTx/>
              <a:buChar char="-"/>
            </a:pPr>
            <a:r>
              <a:rPr lang="en-US" sz="2000">
                <a:solidFill>
                  <a:prstClr val="black"/>
                </a:solidFill>
              </a:rPr>
              <a:t>GC is also used for:</a:t>
            </a:r>
          </a:p>
          <a:p>
            <a:pPr lvl="1">
              <a:spcBef>
                <a:spcPct val="50000"/>
              </a:spcBef>
              <a:buFontTx/>
              <a:buChar char="•"/>
            </a:pPr>
            <a:r>
              <a:rPr lang="en-US" sz="2000">
                <a:solidFill>
                  <a:prstClr val="black"/>
                </a:solidFill>
              </a:rPr>
              <a:t> detecting trace amounts of drug metabolites in urine or saliva </a:t>
            </a:r>
          </a:p>
          <a:p>
            <a:pPr lvl="1">
              <a:spcBef>
                <a:spcPct val="50000"/>
              </a:spcBef>
              <a:buFontTx/>
              <a:buChar char="•"/>
            </a:pPr>
            <a:r>
              <a:rPr lang="en-US" sz="2000">
                <a:solidFill>
                  <a:prstClr val="black"/>
                </a:solidFill>
              </a:rPr>
              <a:t> contaminants in soil</a:t>
            </a:r>
          </a:p>
          <a:p>
            <a:pPr lvl="1">
              <a:spcBef>
                <a:spcPct val="50000"/>
              </a:spcBef>
              <a:buFontTx/>
              <a:buChar char="•"/>
            </a:pPr>
            <a:r>
              <a:rPr lang="en-US" sz="2000">
                <a:solidFill>
                  <a:prstClr val="black"/>
                </a:solidFill>
              </a:rPr>
              <a:t> alcohol content in blood</a:t>
            </a:r>
          </a:p>
          <a:p>
            <a:pPr lvl="1">
              <a:spcBef>
                <a:spcPct val="50000"/>
              </a:spcBef>
              <a:buFontTx/>
              <a:buChar char="•"/>
            </a:pPr>
            <a:r>
              <a:rPr lang="en-US" sz="2000">
                <a:solidFill>
                  <a:prstClr val="black"/>
                </a:solidFill>
              </a:rPr>
              <a:t> contaminants in pharmaceutical products</a:t>
            </a:r>
          </a:p>
          <a:p>
            <a:pPr lvl="1">
              <a:spcBef>
                <a:spcPct val="50000"/>
              </a:spcBef>
              <a:buFontTx/>
              <a:buChar char="•"/>
            </a:pPr>
            <a:r>
              <a:rPr lang="en-US" sz="2000">
                <a:solidFill>
                  <a:prstClr val="black"/>
                </a:solidFill>
              </a:rPr>
              <a:t> flavor and fragrance compounds in food and personal care products</a:t>
            </a:r>
          </a:p>
        </p:txBody>
      </p:sp>
      <p:sp>
        <p:nvSpPr>
          <p:cNvPr id="28677" name="Text Box 5"/>
          <p:cNvSpPr txBox="1">
            <a:spLocks noChangeArrowheads="1"/>
          </p:cNvSpPr>
          <p:nvPr/>
        </p:nvSpPr>
        <p:spPr bwMode="auto">
          <a:xfrm>
            <a:off x="152400" y="2057400"/>
            <a:ext cx="8839200" cy="701675"/>
          </a:xfrm>
          <a:prstGeom prst="rect">
            <a:avLst/>
          </a:prstGeom>
          <a:noFill/>
          <a:ln w="9525">
            <a:noFill/>
            <a:miter lim="800000"/>
            <a:headEnd/>
            <a:tailEnd/>
          </a:ln>
          <a:effectLst/>
        </p:spPr>
        <p:txBody>
          <a:bodyPr>
            <a:spAutoFit/>
          </a:bodyPr>
          <a:lstStyle/>
          <a:p>
            <a:pPr>
              <a:spcBef>
                <a:spcPct val="50000"/>
              </a:spcBef>
            </a:pPr>
            <a:r>
              <a:rPr lang="en-US" sz="2000">
                <a:solidFill>
                  <a:prstClr val="black"/>
                </a:solidFill>
              </a:rPr>
              <a:t>- The detector sends the signal to a computer that generates a </a:t>
            </a:r>
            <a:r>
              <a:rPr lang="en-US" sz="2000" i="1">
                <a:solidFill>
                  <a:prstClr val="black"/>
                </a:solidFill>
              </a:rPr>
              <a:t>chromatogram</a:t>
            </a:r>
            <a:r>
              <a:rPr lang="en-US" sz="2000">
                <a:solidFill>
                  <a:prstClr val="black"/>
                </a:solidFill>
              </a:rPr>
              <a:t>.</a:t>
            </a:r>
          </a:p>
        </p:txBody>
      </p:sp>
      <p:sp>
        <p:nvSpPr>
          <p:cNvPr id="28678" name="Text Box 6"/>
          <p:cNvSpPr txBox="1">
            <a:spLocks noChangeArrowheads="1"/>
          </p:cNvSpPr>
          <p:nvPr/>
        </p:nvSpPr>
        <p:spPr bwMode="auto">
          <a:xfrm>
            <a:off x="152400" y="1219200"/>
            <a:ext cx="8382000" cy="396875"/>
          </a:xfrm>
          <a:prstGeom prst="rect">
            <a:avLst/>
          </a:prstGeom>
          <a:noFill/>
          <a:ln w="9525">
            <a:noFill/>
            <a:miter lim="800000"/>
            <a:headEnd/>
            <a:tailEnd/>
          </a:ln>
          <a:effectLst/>
        </p:spPr>
        <p:txBody>
          <a:bodyPr>
            <a:spAutoFit/>
          </a:bodyPr>
          <a:lstStyle/>
          <a:p>
            <a:pPr>
              <a:spcBef>
                <a:spcPct val="50000"/>
              </a:spcBef>
            </a:pPr>
            <a:r>
              <a:rPr lang="en-US" sz="2000">
                <a:solidFill>
                  <a:prstClr val="black"/>
                </a:solidFill>
              </a:rPr>
              <a:t>- As compounds exit the column, their presence is noted by a </a:t>
            </a:r>
            <a:r>
              <a:rPr lang="en-US" sz="2000" i="1">
                <a:solidFill>
                  <a:prstClr val="black"/>
                </a:solidFill>
              </a:rPr>
              <a:t>detector</a:t>
            </a:r>
            <a:r>
              <a:rPr lang="en-US" sz="2000">
                <a:solidFill>
                  <a:prstClr val="black"/>
                </a:solidFill>
              </a:rPr>
              <a:t>.</a:t>
            </a:r>
          </a:p>
        </p:txBody>
      </p:sp>
    </p:spTree>
    <p:extLst>
      <p:ext uri="{BB962C8B-B14F-4D97-AF65-F5344CB8AC3E}">
        <p14:creationId xmlns:p14="http://schemas.microsoft.com/office/powerpoint/2010/main" val="3367186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6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6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6" grpId="0"/>
      <p:bldP spid="28677" grpId="0"/>
      <p:bldP spid="2867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5400000" scaled="0"/>
        </a:gra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457200" y="274638"/>
            <a:ext cx="8229600" cy="828675"/>
          </a:xfrm>
        </p:spPr>
        <p:txBody>
          <a:bodyPr/>
          <a:lstStyle/>
          <a:p>
            <a:r>
              <a:rPr lang="en-US" sz="3600" smtClean="0"/>
              <a:t>Treatment of Municipal Water Supplies</a:t>
            </a:r>
          </a:p>
        </p:txBody>
      </p:sp>
      <p:sp>
        <p:nvSpPr>
          <p:cNvPr id="6" name="TextBox 5"/>
          <p:cNvSpPr txBox="1">
            <a:spLocks noChangeArrowheads="1"/>
          </p:cNvSpPr>
          <p:nvPr/>
        </p:nvSpPr>
        <p:spPr bwMode="auto">
          <a:xfrm>
            <a:off x="304800" y="1600200"/>
            <a:ext cx="8229600" cy="400050"/>
          </a:xfrm>
          <a:prstGeom prst="rect">
            <a:avLst/>
          </a:prstGeom>
          <a:noFill/>
          <a:ln w="9525">
            <a:noFill/>
            <a:miter lim="800000"/>
            <a:headEnd/>
            <a:tailEnd/>
          </a:ln>
        </p:spPr>
        <p:txBody>
          <a:bodyPr>
            <a:spAutoFit/>
          </a:bodyPr>
          <a:lstStyle/>
          <a:p>
            <a:r>
              <a:rPr lang="en-US" sz="2000">
                <a:solidFill>
                  <a:prstClr val="black"/>
                </a:solidFill>
              </a:rPr>
              <a:t>1)  Filter out large items</a:t>
            </a:r>
          </a:p>
        </p:txBody>
      </p:sp>
      <p:sp>
        <p:nvSpPr>
          <p:cNvPr id="7" name="TextBox 6"/>
          <p:cNvSpPr txBox="1">
            <a:spLocks noChangeArrowheads="1"/>
          </p:cNvSpPr>
          <p:nvPr/>
        </p:nvSpPr>
        <p:spPr bwMode="auto">
          <a:xfrm>
            <a:off x="304800" y="2209800"/>
            <a:ext cx="8458200" cy="707886"/>
          </a:xfrm>
          <a:prstGeom prst="rect">
            <a:avLst/>
          </a:prstGeom>
          <a:noFill/>
          <a:ln w="9525">
            <a:noFill/>
            <a:miter lim="800000"/>
            <a:headEnd/>
            <a:tailEnd/>
          </a:ln>
        </p:spPr>
        <p:txBody>
          <a:bodyPr>
            <a:spAutoFit/>
          </a:bodyPr>
          <a:lstStyle/>
          <a:p>
            <a:r>
              <a:rPr lang="en-US" sz="2000" dirty="0">
                <a:solidFill>
                  <a:prstClr val="black"/>
                </a:solidFill>
              </a:rPr>
              <a:t>2)  Remove suspended clay and dirt particles using aluminum hydroxide</a:t>
            </a:r>
            <a:r>
              <a:rPr lang="en-US" sz="2000" dirty="0" smtClean="0">
                <a:solidFill>
                  <a:prstClr val="black"/>
                </a:solidFill>
              </a:rPr>
              <a:t>.  This process is called </a:t>
            </a:r>
            <a:r>
              <a:rPr lang="en-US" sz="2000" u="sng" dirty="0" smtClean="0">
                <a:solidFill>
                  <a:prstClr val="black"/>
                </a:solidFill>
              </a:rPr>
              <a:t>flocculation</a:t>
            </a:r>
            <a:r>
              <a:rPr lang="en-US" sz="2000" dirty="0" smtClean="0">
                <a:solidFill>
                  <a:prstClr val="black"/>
                </a:solidFill>
              </a:rPr>
              <a:t>.  The </a:t>
            </a:r>
            <a:r>
              <a:rPr lang="en-US" sz="2000" dirty="0" err="1" smtClean="0">
                <a:solidFill>
                  <a:prstClr val="black"/>
                </a:solidFill>
              </a:rPr>
              <a:t>globby</a:t>
            </a:r>
            <a:r>
              <a:rPr lang="en-US" sz="2000" dirty="0" smtClean="0">
                <a:solidFill>
                  <a:prstClr val="black"/>
                </a:solidFill>
              </a:rPr>
              <a:t> gel that forms is called </a:t>
            </a:r>
            <a:r>
              <a:rPr lang="en-US" sz="2000" u="sng" dirty="0" err="1" smtClean="0">
                <a:solidFill>
                  <a:prstClr val="black"/>
                </a:solidFill>
              </a:rPr>
              <a:t>floc</a:t>
            </a:r>
            <a:r>
              <a:rPr lang="en-US" sz="2000" dirty="0" smtClean="0">
                <a:solidFill>
                  <a:prstClr val="black"/>
                </a:solidFill>
              </a:rPr>
              <a:t>.</a:t>
            </a:r>
            <a:endParaRPr lang="en-US" sz="2000" dirty="0">
              <a:solidFill>
                <a:prstClr val="black"/>
              </a:solidFill>
            </a:endParaRPr>
          </a:p>
        </p:txBody>
      </p:sp>
      <p:sp>
        <p:nvSpPr>
          <p:cNvPr id="8" name="TextBox 7"/>
          <p:cNvSpPr txBox="1">
            <a:spLocks noChangeArrowheads="1"/>
          </p:cNvSpPr>
          <p:nvPr/>
        </p:nvSpPr>
        <p:spPr bwMode="auto">
          <a:xfrm>
            <a:off x="304800" y="3181350"/>
            <a:ext cx="7010400" cy="400050"/>
          </a:xfrm>
          <a:prstGeom prst="rect">
            <a:avLst/>
          </a:prstGeom>
          <a:noFill/>
          <a:ln w="9525">
            <a:noFill/>
            <a:miter lim="800000"/>
            <a:headEnd/>
            <a:tailEnd/>
          </a:ln>
        </p:spPr>
        <p:txBody>
          <a:bodyPr>
            <a:spAutoFit/>
          </a:bodyPr>
          <a:lstStyle/>
          <a:p>
            <a:r>
              <a:rPr lang="en-US" sz="2000" dirty="0">
                <a:solidFill>
                  <a:prstClr val="black"/>
                </a:solidFill>
              </a:rPr>
              <a:t>3)  Filter through sand and gravel</a:t>
            </a:r>
          </a:p>
        </p:txBody>
      </p:sp>
      <p:sp>
        <p:nvSpPr>
          <p:cNvPr id="9" name="TextBox 8"/>
          <p:cNvSpPr txBox="1">
            <a:spLocks noChangeArrowheads="1"/>
          </p:cNvSpPr>
          <p:nvPr/>
        </p:nvSpPr>
        <p:spPr bwMode="auto">
          <a:xfrm>
            <a:off x="304800" y="3810000"/>
            <a:ext cx="8001000" cy="1323975"/>
          </a:xfrm>
          <a:prstGeom prst="rect">
            <a:avLst/>
          </a:prstGeom>
          <a:noFill/>
          <a:ln w="9525">
            <a:noFill/>
            <a:miter lim="800000"/>
            <a:headEnd/>
            <a:tailEnd/>
          </a:ln>
        </p:spPr>
        <p:txBody>
          <a:bodyPr>
            <a:spAutoFit/>
          </a:bodyPr>
          <a:lstStyle/>
          <a:p>
            <a:pPr marL="342900" indent="-342900">
              <a:buFontTx/>
              <a:buAutoNum type="arabicParenR" startAt="4"/>
            </a:pPr>
            <a:r>
              <a:rPr lang="en-US" sz="2000" dirty="0">
                <a:solidFill>
                  <a:prstClr val="black"/>
                </a:solidFill>
              </a:rPr>
              <a:t>Disinfect</a:t>
            </a:r>
          </a:p>
          <a:p>
            <a:pPr marL="342900" indent="-342900"/>
            <a:r>
              <a:rPr lang="en-US" sz="2000" dirty="0">
                <a:solidFill>
                  <a:prstClr val="black"/>
                </a:solidFill>
              </a:rPr>
              <a:t>		- Chlorine  (chlorination); a residual amount remains</a:t>
            </a:r>
          </a:p>
          <a:p>
            <a:pPr marL="342900" indent="-342900"/>
            <a:r>
              <a:rPr lang="en-US" sz="2000" dirty="0">
                <a:solidFill>
                  <a:prstClr val="black"/>
                </a:solidFill>
              </a:rPr>
              <a:t>		- Ozone (</a:t>
            </a:r>
            <a:r>
              <a:rPr lang="en-US" sz="2000" dirty="0" err="1">
                <a:solidFill>
                  <a:prstClr val="black"/>
                </a:solidFill>
              </a:rPr>
              <a:t>ozonation</a:t>
            </a:r>
            <a:r>
              <a:rPr lang="en-US" sz="2000" dirty="0">
                <a:solidFill>
                  <a:prstClr val="black"/>
                </a:solidFill>
              </a:rPr>
              <a:t>)</a:t>
            </a:r>
          </a:p>
          <a:p>
            <a:pPr marL="342900" indent="-342900"/>
            <a:r>
              <a:rPr lang="en-US" sz="2000" dirty="0">
                <a:solidFill>
                  <a:prstClr val="black"/>
                </a:solidFill>
              </a:rPr>
              <a:t>		-  UV light treatment</a:t>
            </a:r>
          </a:p>
        </p:txBody>
      </p:sp>
      <p:sp>
        <p:nvSpPr>
          <p:cNvPr id="10" name="TextBox 9"/>
          <p:cNvSpPr txBox="1">
            <a:spLocks noChangeArrowheads="1"/>
          </p:cNvSpPr>
          <p:nvPr/>
        </p:nvSpPr>
        <p:spPr bwMode="auto">
          <a:xfrm>
            <a:off x="304800" y="5334000"/>
            <a:ext cx="8686800" cy="400050"/>
          </a:xfrm>
          <a:prstGeom prst="rect">
            <a:avLst/>
          </a:prstGeom>
          <a:noFill/>
          <a:ln w="9525">
            <a:noFill/>
            <a:miter lim="800000"/>
            <a:headEnd/>
            <a:tailEnd/>
          </a:ln>
        </p:spPr>
        <p:txBody>
          <a:bodyPr>
            <a:spAutoFit/>
          </a:bodyPr>
          <a:lstStyle/>
          <a:p>
            <a:r>
              <a:rPr lang="en-US" sz="2000">
                <a:solidFill>
                  <a:prstClr val="black"/>
                </a:solidFill>
              </a:rPr>
              <a:t>5)  Possibly adjust the pH of the water by adding calcium oxide (lime)</a:t>
            </a:r>
          </a:p>
        </p:txBody>
      </p:sp>
      <p:sp>
        <p:nvSpPr>
          <p:cNvPr id="11" name="TextBox 10"/>
          <p:cNvSpPr txBox="1">
            <a:spLocks noChangeArrowheads="1"/>
          </p:cNvSpPr>
          <p:nvPr/>
        </p:nvSpPr>
        <p:spPr bwMode="auto">
          <a:xfrm>
            <a:off x="304800" y="6096000"/>
            <a:ext cx="7620000" cy="400050"/>
          </a:xfrm>
          <a:prstGeom prst="rect">
            <a:avLst/>
          </a:prstGeom>
          <a:noFill/>
          <a:ln w="9525">
            <a:noFill/>
            <a:miter lim="800000"/>
            <a:headEnd/>
            <a:tailEnd/>
          </a:ln>
        </p:spPr>
        <p:txBody>
          <a:bodyPr>
            <a:spAutoFit/>
          </a:bodyPr>
          <a:lstStyle/>
          <a:p>
            <a:r>
              <a:rPr lang="en-US" sz="2000">
                <a:solidFill>
                  <a:prstClr val="black"/>
                </a:solidFill>
              </a:rPr>
              <a:t>6)  Possibly treat with fluoride.</a:t>
            </a:r>
          </a:p>
        </p:txBody>
      </p:sp>
    </p:spTree>
    <p:extLst>
      <p:ext uri="{BB962C8B-B14F-4D97-AF65-F5344CB8AC3E}">
        <p14:creationId xmlns:p14="http://schemas.microsoft.com/office/powerpoint/2010/main" val="1890898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6" grpId="0"/>
      <p:bldP spid="7" grpId="0"/>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eub75667_0528"/>
          <p:cNvPicPr>
            <a:picLocks noChangeAspect="1" noChangeArrowheads="1"/>
          </p:cNvPicPr>
          <p:nvPr/>
        </p:nvPicPr>
        <p:blipFill>
          <a:blip r:embed="rId3" cstate="print"/>
          <a:srcRect/>
          <a:stretch>
            <a:fillRect/>
          </a:stretch>
        </p:blipFill>
        <p:spPr bwMode="auto">
          <a:xfrm>
            <a:off x="458788" y="1109663"/>
            <a:ext cx="8224837" cy="4637087"/>
          </a:xfrm>
          <a:prstGeom prst="rect">
            <a:avLst/>
          </a:prstGeom>
          <a:noFill/>
          <a:ln w="9525">
            <a:noFill/>
            <a:miter lim="800000"/>
            <a:headEnd/>
            <a:tailEnd/>
          </a:ln>
        </p:spPr>
      </p:pic>
      <p:sp>
        <p:nvSpPr>
          <p:cNvPr id="45059" name="TextBox 3"/>
          <p:cNvSpPr txBox="1">
            <a:spLocks noChangeArrowheads="1"/>
          </p:cNvSpPr>
          <p:nvPr/>
        </p:nvSpPr>
        <p:spPr bwMode="auto">
          <a:xfrm>
            <a:off x="0" y="0"/>
            <a:ext cx="1600200" cy="252413"/>
          </a:xfrm>
          <a:prstGeom prst="rect">
            <a:avLst/>
          </a:prstGeom>
          <a:noFill/>
          <a:ln w="9525">
            <a:noFill/>
            <a:miter lim="800000"/>
            <a:headEnd/>
            <a:tailEnd/>
          </a:ln>
        </p:spPr>
        <p:txBody>
          <a:bodyPr>
            <a:spAutoFit/>
          </a:bodyPr>
          <a:lstStyle/>
          <a:p>
            <a:r>
              <a:rPr lang="en-US" sz="1000">
                <a:solidFill>
                  <a:prstClr val="black"/>
                </a:solidFill>
              </a:rPr>
              <a:t>Fig05.28</a:t>
            </a:r>
          </a:p>
        </p:txBody>
      </p:sp>
      <p:sp>
        <p:nvSpPr>
          <p:cNvPr id="4" name="TextBox 3"/>
          <p:cNvSpPr txBox="1"/>
          <p:nvPr/>
        </p:nvSpPr>
        <p:spPr>
          <a:xfrm>
            <a:off x="304800" y="304800"/>
            <a:ext cx="7239000" cy="584775"/>
          </a:xfrm>
          <a:prstGeom prst="rect">
            <a:avLst/>
          </a:prstGeom>
          <a:noFill/>
        </p:spPr>
        <p:txBody>
          <a:bodyPr wrap="square" rtlCol="0">
            <a:spAutoFit/>
          </a:bodyPr>
          <a:lstStyle/>
          <a:p>
            <a:r>
              <a:rPr lang="en-US" sz="3200" dirty="0" smtClean="0">
                <a:solidFill>
                  <a:prstClr val="black"/>
                </a:solidFill>
              </a:rPr>
              <a:t>Typical municipal water treatment facility</a:t>
            </a:r>
            <a:endParaRPr lang="en-US" sz="3200" dirty="0">
              <a:solidFill>
                <a:prstClr val="black"/>
              </a:solidFill>
            </a:endParaRPr>
          </a:p>
        </p:txBody>
      </p:sp>
    </p:spTree>
    <p:extLst>
      <p:ext uri="{BB962C8B-B14F-4D97-AF65-F5344CB8AC3E}">
        <p14:creationId xmlns:p14="http://schemas.microsoft.com/office/powerpoint/2010/main" val="20099853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a:t>
            </a:r>
            <a:endParaRPr lang="en-US" dirty="0"/>
          </a:p>
        </p:txBody>
      </p:sp>
      <p:sp>
        <p:nvSpPr>
          <p:cNvPr id="4" name="TextBox 3"/>
          <p:cNvSpPr txBox="1"/>
          <p:nvPr/>
        </p:nvSpPr>
        <p:spPr>
          <a:xfrm>
            <a:off x="685800" y="1524000"/>
            <a:ext cx="7391400" cy="4801314"/>
          </a:xfrm>
          <a:prstGeom prst="rect">
            <a:avLst/>
          </a:prstGeom>
          <a:noFill/>
        </p:spPr>
        <p:txBody>
          <a:bodyPr wrap="square" rtlCol="0">
            <a:spAutoFit/>
          </a:bodyPr>
          <a:lstStyle/>
          <a:p>
            <a:pPr marL="285750" indent="-285750">
              <a:buFontTx/>
              <a:buChar char="-"/>
            </a:pPr>
            <a:r>
              <a:rPr lang="en-US" sz="3200" dirty="0" smtClean="0"/>
              <a:t>How does water dissolve different substances?</a:t>
            </a:r>
          </a:p>
          <a:p>
            <a:pPr marL="285750" indent="-285750">
              <a:buFontTx/>
              <a:buChar char="-"/>
            </a:pPr>
            <a:r>
              <a:rPr lang="en-US" sz="3200" dirty="0" smtClean="0"/>
              <a:t>Electrolytes in water </a:t>
            </a:r>
          </a:p>
          <a:p>
            <a:pPr marL="285750" indent="-285750">
              <a:buFontTx/>
              <a:buChar char="-"/>
            </a:pPr>
            <a:r>
              <a:rPr lang="en-US" sz="3200" dirty="0" smtClean="0"/>
              <a:t>Monitoring contaminants in water</a:t>
            </a:r>
          </a:p>
          <a:p>
            <a:pPr marL="742950" lvl="1" indent="-285750">
              <a:buFontTx/>
              <a:buChar char="-"/>
            </a:pPr>
            <a:r>
              <a:rPr lang="en-US" sz="3200" dirty="0" smtClean="0"/>
              <a:t>Legislation and limits</a:t>
            </a:r>
          </a:p>
          <a:p>
            <a:pPr marL="742950" lvl="1" indent="-285750">
              <a:buFontTx/>
              <a:buChar char="-"/>
            </a:pPr>
            <a:r>
              <a:rPr lang="en-US" sz="3200" dirty="0" smtClean="0"/>
              <a:t>Being an informed consumer</a:t>
            </a:r>
          </a:p>
          <a:p>
            <a:pPr marL="742950" lvl="1" indent="-285750">
              <a:buFontTx/>
              <a:buChar char="-"/>
            </a:pPr>
            <a:r>
              <a:rPr lang="en-US" sz="3200" dirty="0" smtClean="0"/>
              <a:t>How are contaminants detected?</a:t>
            </a:r>
          </a:p>
          <a:p>
            <a:pPr marL="285750" indent="-285750">
              <a:buFontTx/>
              <a:buChar char="-"/>
            </a:pPr>
            <a:r>
              <a:rPr lang="en-US" sz="3200" dirty="0" smtClean="0"/>
              <a:t>Treatment of municipal water supplies</a:t>
            </a:r>
          </a:p>
          <a:p>
            <a:pPr marL="285750" indent="-285750">
              <a:buFontTx/>
              <a:buChar char="-"/>
            </a:pPr>
            <a:r>
              <a:rPr lang="en-US" sz="3200" dirty="0" smtClean="0"/>
              <a:t>Treating your own water at home</a:t>
            </a:r>
          </a:p>
          <a:p>
            <a:pPr marL="285750" indent="-285750">
              <a:buFontTx/>
              <a:buChar char="-"/>
            </a:pPr>
            <a:endParaRPr lang="en-US" dirty="0"/>
          </a:p>
        </p:txBody>
      </p:sp>
    </p:spTree>
    <p:extLst>
      <p:ext uri="{BB962C8B-B14F-4D97-AF65-F5344CB8AC3E}">
        <p14:creationId xmlns:p14="http://schemas.microsoft.com/office/powerpoint/2010/main" val="1142925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8518525" y="6400800"/>
            <a:ext cx="565150" cy="457200"/>
          </a:xfrm>
          <a:prstGeom prst="rect">
            <a:avLst/>
          </a:prstGeom>
          <a:noFill/>
          <a:ln w="9525">
            <a:noFill/>
            <a:miter lim="800000"/>
            <a:headEnd/>
            <a:tailEnd/>
          </a:ln>
        </p:spPr>
        <p:txBody>
          <a:bodyPr wrap="none">
            <a:spAutoFit/>
          </a:bodyPr>
          <a:lstStyle/>
          <a:p>
            <a:r>
              <a:rPr lang="en-US" sz="2400">
                <a:solidFill>
                  <a:prstClr val="black"/>
                </a:solidFill>
                <a:latin typeface="Times New Roman" pitchFamily="18" charset="0"/>
              </a:rPr>
              <a:t>5.8</a:t>
            </a:r>
          </a:p>
        </p:txBody>
      </p:sp>
      <p:sp>
        <p:nvSpPr>
          <p:cNvPr id="26628" name="Text Box 4"/>
          <p:cNvSpPr txBox="1">
            <a:spLocks noChangeArrowheads="1"/>
          </p:cNvSpPr>
          <p:nvPr/>
        </p:nvSpPr>
        <p:spPr bwMode="auto">
          <a:xfrm>
            <a:off x="152400" y="4724400"/>
            <a:ext cx="5181600" cy="1187450"/>
          </a:xfrm>
          <a:prstGeom prst="rect">
            <a:avLst/>
          </a:prstGeom>
          <a:noFill/>
          <a:ln w="9525">
            <a:noFill/>
            <a:miter lim="800000"/>
            <a:headEnd/>
            <a:tailEnd/>
          </a:ln>
        </p:spPr>
        <p:txBody>
          <a:bodyPr>
            <a:spAutoFit/>
          </a:bodyPr>
          <a:lstStyle/>
          <a:p>
            <a:r>
              <a:rPr lang="en-US" sz="2400">
                <a:solidFill>
                  <a:prstClr val="black"/>
                </a:solidFill>
                <a:latin typeface="Times New Roman" pitchFamily="18" charset="0"/>
              </a:rPr>
              <a:t>Substances that will dissociate into ions in an aqueous solution are called </a:t>
            </a:r>
            <a:r>
              <a:rPr lang="en-US" sz="2400" b="1">
                <a:solidFill>
                  <a:prstClr val="black"/>
                </a:solidFill>
                <a:latin typeface="Times New Roman" pitchFamily="18" charset="0"/>
              </a:rPr>
              <a:t>electrolytes.</a:t>
            </a:r>
          </a:p>
        </p:txBody>
      </p:sp>
      <p:graphicFrame>
        <p:nvGraphicFramePr>
          <p:cNvPr id="25604" name="Object 2"/>
          <p:cNvGraphicFramePr>
            <a:graphicFrameLocks noChangeAspect="1"/>
          </p:cNvGraphicFramePr>
          <p:nvPr/>
        </p:nvGraphicFramePr>
        <p:xfrm>
          <a:off x="152400" y="558800"/>
          <a:ext cx="5056188" cy="4089400"/>
        </p:xfrm>
        <a:graphic>
          <a:graphicData uri="http://schemas.openxmlformats.org/presentationml/2006/ole">
            <mc:AlternateContent xmlns:mc="http://schemas.openxmlformats.org/markup-compatibility/2006">
              <mc:Choice xmlns:v="urn:schemas-microsoft-com:vml" Requires="v">
                <p:oleObj spid="_x0000_s2057" name="Photo Editor Photo" r:id="rId4" imgW="7066667" imgH="5714286" progId="">
                  <p:embed/>
                </p:oleObj>
              </mc:Choice>
              <mc:Fallback>
                <p:oleObj name="Photo Editor Photo" r:id="rId4" imgW="7066667" imgH="5714286"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558800"/>
                        <a:ext cx="5056188" cy="4089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605" name="Text Box 5"/>
          <p:cNvSpPr txBox="1">
            <a:spLocks noChangeArrowheads="1"/>
          </p:cNvSpPr>
          <p:nvPr/>
        </p:nvSpPr>
        <p:spPr bwMode="auto">
          <a:xfrm>
            <a:off x="152400" y="76200"/>
            <a:ext cx="4629150" cy="396875"/>
          </a:xfrm>
          <a:prstGeom prst="rect">
            <a:avLst/>
          </a:prstGeom>
          <a:noFill/>
          <a:ln w="9525">
            <a:noFill/>
            <a:miter lim="800000"/>
            <a:headEnd/>
            <a:tailEnd/>
          </a:ln>
        </p:spPr>
        <p:txBody>
          <a:bodyPr wrap="none">
            <a:spAutoFit/>
          </a:bodyPr>
          <a:lstStyle/>
          <a:p>
            <a:r>
              <a:rPr lang="en-US" sz="2000" b="1">
                <a:solidFill>
                  <a:prstClr val="black"/>
                </a:solidFill>
                <a:latin typeface="Times New Roman" pitchFamily="18" charset="0"/>
              </a:rPr>
              <a:t>Dissolution (dissolving) of NaCl in Water</a:t>
            </a:r>
          </a:p>
        </p:txBody>
      </p:sp>
      <p:sp>
        <p:nvSpPr>
          <p:cNvPr id="26630" name="Text Box 6"/>
          <p:cNvSpPr txBox="1">
            <a:spLocks noChangeArrowheads="1"/>
          </p:cNvSpPr>
          <p:nvPr/>
        </p:nvSpPr>
        <p:spPr bwMode="auto">
          <a:xfrm>
            <a:off x="152400" y="6019800"/>
            <a:ext cx="5273675" cy="822325"/>
          </a:xfrm>
          <a:prstGeom prst="rect">
            <a:avLst/>
          </a:prstGeom>
          <a:noFill/>
          <a:ln w="9525">
            <a:noFill/>
            <a:miter lim="800000"/>
            <a:headEnd/>
            <a:tailEnd/>
          </a:ln>
        </p:spPr>
        <p:txBody>
          <a:bodyPr>
            <a:spAutoFit/>
          </a:bodyPr>
          <a:lstStyle/>
          <a:p>
            <a:r>
              <a:rPr lang="en-US" sz="2400">
                <a:solidFill>
                  <a:prstClr val="black"/>
                </a:solidFill>
                <a:latin typeface="Times New Roman" pitchFamily="18" charset="0"/>
              </a:rPr>
              <a:t>The polar water molecules stabilize the ions as they break apart (dissociate).</a:t>
            </a:r>
          </a:p>
        </p:txBody>
      </p:sp>
      <p:sp>
        <p:nvSpPr>
          <p:cNvPr id="26631" name="Text Box 7"/>
          <p:cNvSpPr txBox="1">
            <a:spLocks noChangeArrowheads="1"/>
          </p:cNvSpPr>
          <p:nvPr/>
        </p:nvSpPr>
        <p:spPr bwMode="auto">
          <a:xfrm>
            <a:off x="5562600" y="381000"/>
            <a:ext cx="3352800" cy="2835275"/>
          </a:xfrm>
          <a:prstGeom prst="rect">
            <a:avLst/>
          </a:prstGeom>
          <a:noFill/>
          <a:ln w="9525">
            <a:noFill/>
            <a:miter lim="800000"/>
            <a:headEnd/>
            <a:tailEnd/>
          </a:ln>
        </p:spPr>
        <p:txBody>
          <a:bodyPr>
            <a:spAutoFit/>
          </a:bodyPr>
          <a:lstStyle/>
          <a:p>
            <a:r>
              <a:rPr lang="en-US" sz="2000" b="1">
                <a:solidFill>
                  <a:prstClr val="black"/>
                </a:solidFill>
                <a:latin typeface="Times New Roman" pitchFamily="18" charset="0"/>
              </a:rPr>
              <a:t>Ions</a:t>
            </a:r>
            <a:r>
              <a:rPr lang="en-US" sz="2000">
                <a:solidFill>
                  <a:prstClr val="black"/>
                </a:solidFill>
                <a:latin typeface="Times New Roman" pitchFamily="18" charset="0"/>
              </a:rPr>
              <a:t> are simply charged particles-atoms or groups of atoms.</a:t>
            </a:r>
          </a:p>
          <a:p>
            <a:endParaRPr lang="en-US" sz="2000">
              <a:solidFill>
                <a:prstClr val="black"/>
              </a:solidFill>
              <a:latin typeface="Times New Roman" pitchFamily="18" charset="0"/>
            </a:endParaRPr>
          </a:p>
          <a:p>
            <a:r>
              <a:rPr lang="en-US" sz="2000">
                <a:solidFill>
                  <a:prstClr val="black"/>
                </a:solidFill>
                <a:latin typeface="Times New Roman" pitchFamily="18" charset="0"/>
              </a:rPr>
              <a:t>They may be positively charged – </a:t>
            </a:r>
            <a:r>
              <a:rPr lang="en-US" sz="2000" b="1">
                <a:solidFill>
                  <a:prstClr val="black"/>
                </a:solidFill>
                <a:latin typeface="Times New Roman" pitchFamily="18" charset="0"/>
              </a:rPr>
              <a:t>cations,</a:t>
            </a:r>
          </a:p>
          <a:p>
            <a:endParaRPr lang="en-US" sz="2000">
              <a:solidFill>
                <a:prstClr val="black"/>
              </a:solidFill>
              <a:latin typeface="Times New Roman" pitchFamily="18" charset="0"/>
            </a:endParaRPr>
          </a:p>
          <a:p>
            <a:r>
              <a:rPr lang="en-US" sz="2000">
                <a:solidFill>
                  <a:prstClr val="black"/>
                </a:solidFill>
                <a:latin typeface="Times New Roman" pitchFamily="18" charset="0"/>
              </a:rPr>
              <a:t>Or negatively charged- </a:t>
            </a:r>
            <a:r>
              <a:rPr lang="en-US" sz="2000" b="1">
                <a:solidFill>
                  <a:prstClr val="black"/>
                </a:solidFill>
                <a:latin typeface="Times New Roman" pitchFamily="18" charset="0"/>
              </a:rPr>
              <a:t>anions.</a:t>
            </a:r>
          </a:p>
        </p:txBody>
      </p:sp>
      <p:sp>
        <p:nvSpPr>
          <p:cNvPr id="2058" name="Text Box 10"/>
          <p:cNvSpPr txBox="1">
            <a:spLocks noChangeArrowheads="1"/>
          </p:cNvSpPr>
          <p:nvPr/>
        </p:nvSpPr>
        <p:spPr bwMode="auto">
          <a:xfrm>
            <a:off x="5562600" y="3505200"/>
            <a:ext cx="3276600" cy="1631216"/>
          </a:xfrm>
          <a:prstGeom prst="rect">
            <a:avLst/>
          </a:prstGeom>
          <a:noFill/>
          <a:ln w="9525">
            <a:noFill/>
            <a:miter lim="800000"/>
            <a:headEnd/>
            <a:tailEnd/>
          </a:ln>
        </p:spPr>
        <p:txBody>
          <a:bodyPr>
            <a:spAutoFit/>
          </a:bodyPr>
          <a:lstStyle/>
          <a:p>
            <a:pPr>
              <a:spcBef>
                <a:spcPct val="50000"/>
              </a:spcBef>
            </a:pPr>
            <a:r>
              <a:rPr lang="en-US" sz="2000" dirty="0">
                <a:solidFill>
                  <a:prstClr val="black"/>
                </a:solidFill>
                <a:latin typeface="Times New Roman" pitchFamily="18" charset="0"/>
              </a:rPr>
              <a:t>The electrostatic attraction between </a:t>
            </a:r>
            <a:r>
              <a:rPr lang="en-US" sz="2000" dirty="0" err="1">
                <a:solidFill>
                  <a:prstClr val="black"/>
                </a:solidFill>
                <a:latin typeface="Times New Roman" pitchFamily="18" charset="0"/>
              </a:rPr>
              <a:t>cations</a:t>
            </a:r>
            <a:r>
              <a:rPr lang="en-US" sz="2000" dirty="0">
                <a:solidFill>
                  <a:prstClr val="black"/>
                </a:solidFill>
                <a:latin typeface="Times New Roman" pitchFamily="18" charset="0"/>
              </a:rPr>
              <a:t> and anions in an ionic compound is an </a:t>
            </a:r>
            <a:r>
              <a:rPr lang="en-US" sz="2000" b="1" dirty="0">
                <a:solidFill>
                  <a:prstClr val="black"/>
                </a:solidFill>
                <a:latin typeface="Times New Roman" pitchFamily="18" charset="0"/>
              </a:rPr>
              <a:t>ionic </a:t>
            </a:r>
            <a:r>
              <a:rPr lang="en-US" sz="2000" b="1" dirty="0" smtClean="0">
                <a:solidFill>
                  <a:prstClr val="black"/>
                </a:solidFill>
                <a:latin typeface="Times New Roman" pitchFamily="18" charset="0"/>
              </a:rPr>
              <a:t>bond </a:t>
            </a:r>
            <a:r>
              <a:rPr lang="en-US" sz="2000" dirty="0" smtClean="0">
                <a:solidFill>
                  <a:prstClr val="black"/>
                </a:solidFill>
                <a:latin typeface="Times New Roman" pitchFamily="18" charset="0"/>
              </a:rPr>
              <a:t>or just an </a:t>
            </a:r>
            <a:r>
              <a:rPr lang="en-US" sz="2000" b="1" dirty="0" smtClean="0">
                <a:solidFill>
                  <a:prstClr val="black"/>
                </a:solidFill>
                <a:latin typeface="Times New Roman" pitchFamily="18" charset="0"/>
              </a:rPr>
              <a:t>ionic attraction.</a:t>
            </a:r>
            <a:endParaRPr lang="en-US" sz="2000" b="1" dirty="0">
              <a:solidFill>
                <a:prstClr val="black"/>
              </a:solidFill>
              <a:latin typeface="Times New Roman" pitchFamily="18" charset="0"/>
            </a:endParaRPr>
          </a:p>
        </p:txBody>
      </p:sp>
    </p:spTree>
    <p:extLst>
      <p:ext uri="{BB962C8B-B14F-4D97-AF65-F5344CB8AC3E}">
        <p14:creationId xmlns:p14="http://schemas.microsoft.com/office/powerpoint/2010/main" val="25689229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5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62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6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30" grpId="0"/>
      <p:bldP spid="26631" grpId="0"/>
      <p:bldP spid="205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2"/>
          </p:nvPr>
        </p:nvSpPr>
        <p:spPr/>
        <p:txBody>
          <a:bodyPr/>
          <a:lstStyle/>
          <a:p>
            <a:endParaRPr lang="en-US"/>
          </a:p>
        </p:txBody>
      </p:sp>
      <p:pic>
        <p:nvPicPr>
          <p:cNvPr id="6" name="Picture 3" descr="eub34469_t05_05.jpg"/>
          <p:cNvPicPr>
            <a:picLocks noChangeAspect="1"/>
          </p:cNvPicPr>
          <p:nvPr/>
        </p:nvPicPr>
        <p:blipFill>
          <a:blip r:embed="rId3" cstate="print"/>
          <a:srcRect/>
          <a:stretch>
            <a:fillRect/>
          </a:stretch>
        </p:blipFill>
        <p:spPr bwMode="auto">
          <a:xfrm>
            <a:off x="381000" y="381000"/>
            <a:ext cx="8296275" cy="2546350"/>
          </a:xfrm>
          <a:prstGeom prst="rect">
            <a:avLst/>
          </a:prstGeom>
          <a:noFill/>
          <a:ln w="9525">
            <a:noFill/>
            <a:miter lim="800000"/>
            <a:headEnd/>
            <a:tailEnd/>
          </a:ln>
        </p:spPr>
      </p:pic>
      <p:sp>
        <p:nvSpPr>
          <p:cNvPr id="7" name="Content Placeholder 6"/>
          <p:cNvSpPr>
            <a:spLocks noGrp="1"/>
          </p:cNvSpPr>
          <p:nvPr>
            <p:ph sz="quarter" idx="3"/>
          </p:nvPr>
        </p:nvSpPr>
        <p:spPr/>
        <p:txBody>
          <a:bodyPr/>
          <a:lstStyle/>
          <a:p>
            <a:endParaRPr lang="en-US"/>
          </a:p>
        </p:txBody>
      </p:sp>
      <p:pic>
        <p:nvPicPr>
          <p:cNvPr id="8" name="Picture 3" descr="eub34469_t05_06.jpg"/>
          <p:cNvPicPr>
            <a:picLocks noChangeAspect="1"/>
          </p:cNvPicPr>
          <p:nvPr/>
        </p:nvPicPr>
        <p:blipFill>
          <a:blip r:embed="rId4" cstate="print"/>
          <a:srcRect/>
          <a:stretch>
            <a:fillRect/>
          </a:stretch>
        </p:blipFill>
        <p:spPr bwMode="auto">
          <a:xfrm>
            <a:off x="381000" y="3162300"/>
            <a:ext cx="8299450" cy="2552700"/>
          </a:xfrm>
          <a:prstGeom prst="rect">
            <a:avLst/>
          </a:prstGeom>
          <a:noFill/>
          <a:ln w="9525">
            <a:noFill/>
            <a:miter lim="800000"/>
            <a:headEnd/>
            <a:tailEnd/>
          </a:ln>
        </p:spPr>
      </p:pic>
      <p:grpSp>
        <p:nvGrpSpPr>
          <p:cNvPr id="3" name="Group 3"/>
          <p:cNvGrpSpPr/>
          <p:nvPr/>
        </p:nvGrpSpPr>
        <p:grpSpPr>
          <a:xfrm>
            <a:off x="304800" y="2133600"/>
            <a:ext cx="8610600" cy="4632325"/>
            <a:chOff x="304800" y="2133600"/>
            <a:chExt cx="8610600" cy="4632325"/>
          </a:xfrm>
        </p:grpSpPr>
        <p:sp>
          <p:nvSpPr>
            <p:cNvPr id="26628" name="Text Box 14"/>
            <p:cNvSpPr txBox="1">
              <a:spLocks noChangeArrowheads="1"/>
            </p:cNvSpPr>
            <p:nvPr/>
          </p:nvSpPr>
          <p:spPr bwMode="auto">
            <a:xfrm>
              <a:off x="304800" y="5943600"/>
              <a:ext cx="8610600" cy="822325"/>
            </a:xfrm>
            <a:prstGeom prst="rect">
              <a:avLst/>
            </a:prstGeom>
            <a:noFill/>
            <a:ln w="9525">
              <a:noFill/>
              <a:miter lim="800000"/>
              <a:headEnd/>
              <a:tailEnd/>
            </a:ln>
          </p:spPr>
          <p:txBody>
            <a:bodyPr>
              <a:spAutoFit/>
            </a:bodyPr>
            <a:lstStyle/>
            <a:p>
              <a:pPr>
                <a:spcBef>
                  <a:spcPct val="50000"/>
                </a:spcBef>
              </a:pPr>
              <a:r>
                <a:rPr lang="en-US" sz="2400" dirty="0">
                  <a:solidFill>
                    <a:prstClr val="black"/>
                  </a:solidFill>
                </a:rPr>
                <a:t>Notice:  the # of protons doesn’t change!  It’s the # of electrons that changes when ions are formed.</a:t>
              </a:r>
            </a:p>
          </p:txBody>
        </p:sp>
        <p:grpSp>
          <p:nvGrpSpPr>
            <p:cNvPr id="4" name="Group 2"/>
            <p:cNvGrpSpPr/>
            <p:nvPr/>
          </p:nvGrpSpPr>
          <p:grpSpPr>
            <a:xfrm>
              <a:off x="1066800" y="2133600"/>
              <a:ext cx="4154129" cy="3124200"/>
              <a:chOff x="1066800" y="2133600"/>
              <a:chExt cx="4154129" cy="3124200"/>
            </a:xfrm>
          </p:grpSpPr>
          <p:sp>
            <p:nvSpPr>
              <p:cNvPr id="2" name="Rectangle 1"/>
              <p:cNvSpPr/>
              <p:nvPr/>
            </p:nvSpPr>
            <p:spPr>
              <a:xfrm>
                <a:off x="1066800" y="2133600"/>
                <a:ext cx="40386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1182329" y="4953000"/>
                <a:ext cx="4038600" cy="30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Tree>
    <p:extLst>
      <p:ext uri="{BB962C8B-B14F-4D97-AF65-F5344CB8AC3E}">
        <p14:creationId xmlns:p14="http://schemas.microsoft.com/office/powerpoint/2010/main" val="3401752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9" name="Rectangle 11"/>
          <p:cNvSpPr>
            <a:spLocks noGrp="1"/>
          </p:cNvSpPr>
          <p:nvPr>
            <p:ph type="title"/>
          </p:nvPr>
        </p:nvSpPr>
        <p:spPr>
          <a:xfrm>
            <a:off x="0" y="-76200"/>
            <a:ext cx="9144000" cy="1143000"/>
          </a:xfrm>
        </p:spPr>
        <p:txBody>
          <a:bodyPr/>
          <a:lstStyle/>
          <a:p>
            <a:r>
              <a:rPr lang="en-US" sz="3600" dirty="0" smtClean="0"/>
              <a:t>Hydrogen bonding with covalent molecules</a:t>
            </a:r>
          </a:p>
        </p:txBody>
      </p:sp>
      <p:pic>
        <p:nvPicPr>
          <p:cNvPr id="22532" name="Picture 4" descr="f5-18_hydrogen_bonding_"/>
          <p:cNvPicPr>
            <a:picLocks noGrp="1" noChangeAspect="1" noChangeArrowheads="1"/>
          </p:cNvPicPr>
          <p:nvPr>
            <p:ph sz="half" idx="1"/>
          </p:nvPr>
        </p:nvPicPr>
        <p:blipFill>
          <a:blip r:embed="rId3" cstate="print"/>
          <a:srcRect/>
          <a:stretch>
            <a:fillRect/>
          </a:stretch>
        </p:blipFill>
        <p:spPr>
          <a:xfrm>
            <a:off x="152400" y="1981200"/>
            <a:ext cx="3786188" cy="4343400"/>
          </a:xfrm>
        </p:spPr>
      </p:pic>
      <p:sp>
        <p:nvSpPr>
          <p:cNvPr id="22543" name="Text Box 15"/>
          <p:cNvSpPr txBox="1">
            <a:spLocks noChangeArrowheads="1"/>
          </p:cNvSpPr>
          <p:nvPr/>
        </p:nvSpPr>
        <p:spPr bwMode="auto">
          <a:xfrm>
            <a:off x="304800" y="1447800"/>
            <a:ext cx="4495800" cy="457200"/>
          </a:xfrm>
          <a:prstGeom prst="rect">
            <a:avLst/>
          </a:prstGeom>
          <a:noFill/>
          <a:ln w="9525">
            <a:noFill/>
            <a:miter lim="800000"/>
            <a:headEnd/>
            <a:tailEnd/>
          </a:ln>
        </p:spPr>
        <p:txBody>
          <a:bodyPr>
            <a:spAutoFit/>
          </a:bodyPr>
          <a:lstStyle/>
          <a:p>
            <a:pPr>
              <a:spcBef>
                <a:spcPct val="50000"/>
              </a:spcBef>
            </a:pPr>
            <a:r>
              <a:rPr lang="en-US" sz="2400" u="sng">
                <a:solidFill>
                  <a:prstClr val="black"/>
                </a:solidFill>
              </a:rPr>
              <a:t>Water dissolving ethanol</a:t>
            </a:r>
          </a:p>
        </p:txBody>
      </p:sp>
      <p:sp>
        <p:nvSpPr>
          <p:cNvPr id="22544" name="Freeform 16"/>
          <p:cNvSpPr>
            <a:spLocks/>
          </p:cNvSpPr>
          <p:nvPr/>
        </p:nvSpPr>
        <p:spPr bwMode="auto">
          <a:xfrm>
            <a:off x="609600" y="1981200"/>
            <a:ext cx="2657475" cy="2027238"/>
          </a:xfrm>
          <a:custGeom>
            <a:avLst/>
            <a:gdLst>
              <a:gd name="T0" fmla="*/ 2147483647 w 1674"/>
              <a:gd name="T1" fmla="*/ 2147483647 h 1277"/>
              <a:gd name="T2" fmla="*/ 2147483647 w 1674"/>
              <a:gd name="T3" fmla="*/ 2147483647 h 1277"/>
              <a:gd name="T4" fmla="*/ 2147483647 w 1674"/>
              <a:gd name="T5" fmla="*/ 2147483647 h 1277"/>
              <a:gd name="T6" fmla="*/ 2147483647 w 1674"/>
              <a:gd name="T7" fmla="*/ 2147483647 h 1277"/>
              <a:gd name="T8" fmla="*/ 2147483647 w 1674"/>
              <a:gd name="T9" fmla="*/ 2147483647 h 1277"/>
              <a:gd name="T10" fmla="*/ 2147483647 w 1674"/>
              <a:gd name="T11" fmla="*/ 2147483647 h 1277"/>
              <a:gd name="T12" fmla="*/ 2147483647 w 1674"/>
              <a:gd name="T13" fmla="*/ 2147483647 h 1277"/>
              <a:gd name="T14" fmla="*/ 0 w 1674"/>
              <a:gd name="T15" fmla="*/ 2147483647 h 1277"/>
              <a:gd name="T16" fmla="*/ 2147483647 w 1674"/>
              <a:gd name="T17" fmla="*/ 2147483647 h 1277"/>
              <a:gd name="T18" fmla="*/ 2147483647 w 1674"/>
              <a:gd name="T19" fmla="*/ 2147483647 h 1277"/>
              <a:gd name="T20" fmla="*/ 2147483647 w 1674"/>
              <a:gd name="T21" fmla="*/ 2147483647 h 1277"/>
              <a:gd name="T22" fmla="*/ 2147483647 w 1674"/>
              <a:gd name="T23" fmla="*/ 2147483647 h 1277"/>
              <a:gd name="T24" fmla="*/ 2147483647 w 1674"/>
              <a:gd name="T25" fmla="*/ 2147483647 h 1277"/>
              <a:gd name="T26" fmla="*/ 2147483647 w 1674"/>
              <a:gd name="T27" fmla="*/ 2147483647 h 1277"/>
              <a:gd name="T28" fmla="*/ 2147483647 w 1674"/>
              <a:gd name="T29" fmla="*/ 2147483647 h 1277"/>
              <a:gd name="T30" fmla="*/ 2147483647 w 1674"/>
              <a:gd name="T31" fmla="*/ 2147483647 h 1277"/>
              <a:gd name="T32" fmla="*/ 2147483647 w 1674"/>
              <a:gd name="T33" fmla="*/ 2147483647 h 1277"/>
              <a:gd name="T34" fmla="*/ 2147483647 w 1674"/>
              <a:gd name="T35" fmla="*/ 2147483647 h 1277"/>
              <a:gd name="T36" fmla="*/ 2147483647 w 1674"/>
              <a:gd name="T37" fmla="*/ 2147483647 h 1277"/>
              <a:gd name="T38" fmla="*/ 2147483647 w 1674"/>
              <a:gd name="T39" fmla="*/ 2147483647 h 1277"/>
              <a:gd name="T40" fmla="*/ 2147483647 w 1674"/>
              <a:gd name="T41" fmla="*/ 2147483647 h 1277"/>
              <a:gd name="T42" fmla="*/ 2147483647 w 1674"/>
              <a:gd name="T43" fmla="*/ 2147483647 h 1277"/>
              <a:gd name="T44" fmla="*/ 2147483647 w 1674"/>
              <a:gd name="T45" fmla="*/ 2147483647 h 1277"/>
              <a:gd name="T46" fmla="*/ 2147483647 w 1674"/>
              <a:gd name="T47" fmla="*/ 2147483647 h 1277"/>
              <a:gd name="T48" fmla="*/ 2147483647 w 1674"/>
              <a:gd name="T49" fmla="*/ 2147483647 h 1277"/>
              <a:gd name="T50" fmla="*/ 2147483647 w 1674"/>
              <a:gd name="T51" fmla="*/ 2147483647 h 1277"/>
              <a:gd name="T52" fmla="*/ 2147483647 w 1674"/>
              <a:gd name="T53" fmla="*/ 2147483647 h 1277"/>
              <a:gd name="T54" fmla="*/ 2147483647 w 1674"/>
              <a:gd name="T55" fmla="*/ 2147483647 h 1277"/>
              <a:gd name="T56" fmla="*/ 2147483647 w 1674"/>
              <a:gd name="T57" fmla="*/ 2147483647 h 1277"/>
              <a:gd name="T58" fmla="*/ 2147483647 w 1674"/>
              <a:gd name="T59" fmla="*/ 2147483647 h 1277"/>
              <a:gd name="T60" fmla="*/ 2147483647 w 1674"/>
              <a:gd name="T61" fmla="*/ 2147483647 h 1277"/>
              <a:gd name="T62" fmla="*/ 2147483647 w 1674"/>
              <a:gd name="T63" fmla="*/ 2147483647 h 1277"/>
              <a:gd name="T64" fmla="*/ 2147483647 w 1674"/>
              <a:gd name="T65" fmla="*/ 2147483647 h 1277"/>
              <a:gd name="T66" fmla="*/ 2147483647 w 1674"/>
              <a:gd name="T67" fmla="*/ 2147483647 h 1277"/>
              <a:gd name="T68" fmla="*/ 2147483647 w 1674"/>
              <a:gd name="T69" fmla="*/ 2147483647 h 127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74"/>
              <a:gd name="T106" fmla="*/ 0 h 1277"/>
              <a:gd name="T107" fmla="*/ 1674 w 1674"/>
              <a:gd name="T108" fmla="*/ 1277 h 127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74" h="1277">
                <a:moveTo>
                  <a:pt x="298" y="809"/>
                </a:moveTo>
                <a:cubicBezTo>
                  <a:pt x="261" y="795"/>
                  <a:pt x="228" y="780"/>
                  <a:pt x="190" y="769"/>
                </a:cubicBezTo>
                <a:cubicBezTo>
                  <a:pt x="177" y="760"/>
                  <a:pt x="161" y="757"/>
                  <a:pt x="149" y="748"/>
                </a:cubicBezTo>
                <a:cubicBezTo>
                  <a:pt x="134" y="736"/>
                  <a:pt x="125" y="718"/>
                  <a:pt x="109" y="708"/>
                </a:cubicBezTo>
                <a:cubicBezTo>
                  <a:pt x="102" y="703"/>
                  <a:pt x="95" y="699"/>
                  <a:pt x="88" y="694"/>
                </a:cubicBezTo>
                <a:cubicBezTo>
                  <a:pt x="69" y="654"/>
                  <a:pt x="39" y="619"/>
                  <a:pt x="21" y="579"/>
                </a:cubicBezTo>
                <a:cubicBezTo>
                  <a:pt x="15" y="566"/>
                  <a:pt x="12" y="552"/>
                  <a:pt x="7" y="538"/>
                </a:cubicBezTo>
                <a:cubicBezTo>
                  <a:pt x="5" y="531"/>
                  <a:pt x="0" y="518"/>
                  <a:pt x="0" y="518"/>
                </a:cubicBezTo>
                <a:cubicBezTo>
                  <a:pt x="11" y="398"/>
                  <a:pt x="43" y="335"/>
                  <a:pt x="143" y="267"/>
                </a:cubicBezTo>
                <a:cubicBezTo>
                  <a:pt x="168" y="250"/>
                  <a:pt x="199" y="245"/>
                  <a:pt x="224" y="227"/>
                </a:cubicBezTo>
                <a:cubicBezTo>
                  <a:pt x="278" y="188"/>
                  <a:pt x="372" y="124"/>
                  <a:pt x="434" y="105"/>
                </a:cubicBezTo>
                <a:cubicBezTo>
                  <a:pt x="510" y="46"/>
                  <a:pt x="692" y="22"/>
                  <a:pt x="780" y="17"/>
                </a:cubicBezTo>
                <a:cubicBezTo>
                  <a:pt x="914" y="0"/>
                  <a:pt x="1052" y="36"/>
                  <a:pt x="1186" y="44"/>
                </a:cubicBezTo>
                <a:cubicBezTo>
                  <a:pt x="1222" y="55"/>
                  <a:pt x="1253" y="72"/>
                  <a:pt x="1288" y="84"/>
                </a:cubicBezTo>
                <a:cubicBezTo>
                  <a:pt x="1339" y="119"/>
                  <a:pt x="1387" y="158"/>
                  <a:pt x="1437" y="193"/>
                </a:cubicBezTo>
                <a:cubicBezTo>
                  <a:pt x="1456" y="222"/>
                  <a:pt x="1477" y="237"/>
                  <a:pt x="1498" y="267"/>
                </a:cubicBezTo>
                <a:cubicBezTo>
                  <a:pt x="1529" y="313"/>
                  <a:pt x="1548" y="367"/>
                  <a:pt x="1572" y="416"/>
                </a:cubicBezTo>
                <a:cubicBezTo>
                  <a:pt x="1598" y="470"/>
                  <a:pt x="1592" y="532"/>
                  <a:pt x="1620" y="586"/>
                </a:cubicBezTo>
                <a:cubicBezTo>
                  <a:pt x="1643" y="719"/>
                  <a:pt x="1674" y="935"/>
                  <a:pt x="1538" y="1019"/>
                </a:cubicBezTo>
                <a:cubicBezTo>
                  <a:pt x="1519" y="1050"/>
                  <a:pt x="1484" y="1055"/>
                  <a:pt x="1457" y="1080"/>
                </a:cubicBezTo>
                <a:cubicBezTo>
                  <a:pt x="1430" y="1104"/>
                  <a:pt x="1410" y="1139"/>
                  <a:pt x="1383" y="1162"/>
                </a:cubicBezTo>
                <a:cubicBezTo>
                  <a:pt x="1356" y="1184"/>
                  <a:pt x="1328" y="1192"/>
                  <a:pt x="1295" y="1202"/>
                </a:cubicBezTo>
                <a:cubicBezTo>
                  <a:pt x="1288" y="1209"/>
                  <a:pt x="1282" y="1218"/>
                  <a:pt x="1274" y="1223"/>
                </a:cubicBezTo>
                <a:cubicBezTo>
                  <a:pt x="1268" y="1227"/>
                  <a:pt x="1259" y="1225"/>
                  <a:pt x="1254" y="1229"/>
                </a:cubicBezTo>
                <a:cubicBezTo>
                  <a:pt x="1247" y="1234"/>
                  <a:pt x="1246" y="1244"/>
                  <a:pt x="1240" y="1250"/>
                </a:cubicBezTo>
                <a:cubicBezTo>
                  <a:pt x="1223" y="1267"/>
                  <a:pt x="1195" y="1271"/>
                  <a:pt x="1173" y="1277"/>
                </a:cubicBezTo>
                <a:cubicBezTo>
                  <a:pt x="1131" y="1272"/>
                  <a:pt x="1103" y="1266"/>
                  <a:pt x="1064" y="1257"/>
                </a:cubicBezTo>
                <a:cubicBezTo>
                  <a:pt x="1001" y="1212"/>
                  <a:pt x="945" y="1168"/>
                  <a:pt x="868" y="1155"/>
                </a:cubicBezTo>
                <a:cubicBezTo>
                  <a:pt x="826" y="1169"/>
                  <a:pt x="782" y="1154"/>
                  <a:pt x="739" y="1148"/>
                </a:cubicBezTo>
                <a:cubicBezTo>
                  <a:pt x="708" y="1102"/>
                  <a:pt x="717" y="1123"/>
                  <a:pt x="705" y="1087"/>
                </a:cubicBezTo>
                <a:cubicBezTo>
                  <a:pt x="697" y="1014"/>
                  <a:pt x="682" y="942"/>
                  <a:pt x="624" y="891"/>
                </a:cubicBezTo>
                <a:cubicBezTo>
                  <a:pt x="600" y="870"/>
                  <a:pt x="574" y="861"/>
                  <a:pt x="549" y="843"/>
                </a:cubicBezTo>
                <a:cubicBezTo>
                  <a:pt x="541" y="837"/>
                  <a:pt x="538" y="827"/>
                  <a:pt x="529" y="823"/>
                </a:cubicBezTo>
                <a:cubicBezTo>
                  <a:pt x="499" y="809"/>
                  <a:pt x="459" y="807"/>
                  <a:pt x="427" y="796"/>
                </a:cubicBezTo>
                <a:cubicBezTo>
                  <a:pt x="302" y="803"/>
                  <a:pt x="336" y="776"/>
                  <a:pt x="298" y="809"/>
                </a:cubicBezTo>
                <a:close/>
              </a:path>
            </a:pathLst>
          </a:custGeom>
          <a:noFill/>
          <a:ln w="9525">
            <a:solidFill>
              <a:schemeClr val="tx1"/>
            </a:solidFill>
            <a:round/>
            <a:headEnd/>
            <a:tailEnd/>
          </a:ln>
        </p:spPr>
        <p:txBody>
          <a:bodyPr/>
          <a:lstStyle/>
          <a:p>
            <a:endParaRPr lang="en-US">
              <a:solidFill>
                <a:prstClr val="black"/>
              </a:solidFill>
            </a:endParaRPr>
          </a:p>
        </p:txBody>
      </p:sp>
      <p:grpSp>
        <p:nvGrpSpPr>
          <p:cNvPr id="2" name="Group 26"/>
          <p:cNvGrpSpPr>
            <a:grpSpLocks/>
          </p:cNvGrpSpPr>
          <p:nvPr/>
        </p:nvGrpSpPr>
        <p:grpSpPr bwMode="auto">
          <a:xfrm>
            <a:off x="838200" y="3505200"/>
            <a:ext cx="2971800" cy="1128713"/>
            <a:chOff x="720" y="2352"/>
            <a:chExt cx="1872" cy="711"/>
          </a:xfrm>
        </p:grpSpPr>
        <p:sp>
          <p:nvSpPr>
            <p:cNvPr id="27670" name="Text Box 17"/>
            <p:cNvSpPr txBox="1">
              <a:spLocks noChangeArrowheads="1"/>
            </p:cNvSpPr>
            <p:nvPr/>
          </p:nvSpPr>
          <p:spPr bwMode="auto">
            <a:xfrm>
              <a:off x="2304" y="2592"/>
              <a:ext cx="288" cy="231"/>
            </a:xfrm>
            <a:prstGeom prst="rect">
              <a:avLst/>
            </a:prstGeom>
            <a:noFill/>
            <a:ln w="9525">
              <a:noFill/>
              <a:miter lim="800000"/>
              <a:headEnd/>
              <a:tailEnd/>
            </a:ln>
          </p:spPr>
          <p:txBody>
            <a:bodyPr>
              <a:spAutoFit/>
            </a:bodyPr>
            <a:lstStyle/>
            <a:p>
              <a:pPr>
                <a:spcBef>
                  <a:spcPct val="50000"/>
                </a:spcBef>
              </a:pPr>
              <a:r>
                <a:rPr lang="en-US">
                  <a:solidFill>
                    <a:prstClr val="black"/>
                  </a:solidFill>
                  <a:latin typeface="Symbol" pitchFamily="18" charset="2"/>
                </a:rPr>
                <a:t>d </a:t>
              </a:r>
              <a:r>
                <a:rPr lang="en-US">
                  <a:solidFill>
                    <a:prstClr val="black"/>
                  </a:solidFill>
                </a:rPr>
                <a:t>-</a:t>
              </a:r>
            </a:p>
          </p:txBody>
        </p:sp>
        <p:sp>
          <p:nvSpPr>
            <p:cNvPr id="27671" name="Text Box 20"/>
            <p:cNvSpPr txBox="1">
              <a:spLocks noChangeArrowheads="1"/>
            </p:cNvSpPr>
            <p:nvPr/>
          </p:nvSpPr>
          <p:spPr bwMode="auto">
            <a:xfrm>
              <a:off x="1776" y="2352"/>
              <a:ext cx="336" cy="231"/>
            </a:xfrm>
            <a:prstGeom prst="rect">
              <a:avLst/>
            </a:prstGeom>
            <a:noFill/>
            <a:ln w="9525">
              <a:noFill/>
              <a:miter lim="800000"/>
              <a:headEnd/>
              <a:tailEnd/>
            </a:ln>
          </p:spPr>
          <p:txBody>
            <a:bodyPr>
              <a:spAutoFit/>
            </a:bodyPr>
            <a:lstStyle/>
            <a:p>
              <a:pPr>
                <a:spcBef>
                  <a:spcPct val="50000"/>
                </a:spcBef>
              </a:pPr>
              <a:r>
                <a:rPr lang="en-US">
                  <a:solidFill>
                    <a:prstClr val="black"/>
                  </a:solidFill>
                  <a:latin typeface="Symbol" pitchFamily="18" charset="2"/>
                </a:rPr>
                <a:t>d </a:t>
              </a:r>
              <a:r>
                <a:rPr lang="en-US">
                  <a:solidFill>
                    <a:prstClr val="black"/>
                  </a:solidFill>
                </a:rPr>
                <a:t>+</a:t>
              </a:r>
            </a:p>
          </p:txBody>
        </p:sp>
        <p:sp>
          <p:nvSpPr>
            <p:cNvPr id="27672" name="Text Box 21"/>
            <p:cNvSpPr txBox="1">
              <a:spLocks noChangeArrowheads="1"/>
            </p:cNvSpPr>
            <p:nvPr/>
          </p:nvSpPr>
          <p:spPr bwMode="auto">
            <a:xfrm>
              <a:off x="720" y="2400"/>
              <a:ext cx="336" cy="231"/>
            </a:xfrm>
            <a:prstGeom prst="rect">
              <a:avLst/>
            </a:prstGeom>
            <a:noFill/>
            <a:ln w="9525">
              <a:noFill/>
              <a:miter lim="800000"/>
              <a:headEnd/>
              <a:tailEnd/>
            </a:ln>
          </p:spPr>
          <p:txBody>
            <a:bodyPr>
              <a:spAutoFit/>
            </a:bodyPr>
            <a:lstStyle/>
            <a:p>
              <a:pPr>
                <a:spcBef>
                  <a:spcPct val="50000"/>
                </a:spcBef>
              </a:pPr>
              <a:r>
                <a:rPr lang="en-US">
                  <a:solidFill>
                    <a:prstClr val="black"/>
                  </a:solidFill>
                  <a:latin typeface="Symbol" pitchFamily="18" charset="2"/>
                </a:rPr>
                <a:t>d </a:t>
              </a:r>
              <a:r>
                <a:rPr lang="en-US">
                  <a:solidFill>
                    <a:prstClr val="black"/>
                  </a:solidFill>
                </a:rPr>
                <a:t>+</a:t>
              </a:r>
            </a:p>
          </p:txBody>
        </p:sp>
        <p:sp>
          <p:nvSpPr>
            <p:cNvPr id="27673" name="Text Box 22"/>
            <p:cNvSpPr txBox="1">
              <a:spLocks noChangeArrowheads="1"/>
            </p:cNvSpPr>
            <p:nvPr/>
          </p:nvSpPr>
          <p:spPr bwMode="auto">
            <a:xfrm>
              <a:off x="1056" y="2409"/>
              <a:ext cx="336" cy="231"/>
            </a:xfrm>
            <a:prstGeom prst="rect">
              <a:avLst/>
            </a:prstGeom>
            <a:noFill/>
            <a:ln w="9525">
              <a:noFill/>
              <a:miter lim="800000"/>
              <a:headEnd/>
              <a:tailEnd/>
            </a:ln>
          </p:spPr>
          <p:txBody>
            <a:bodyPr>
              <a:spAutoFit/>
            </a:bodyPr>
            <a:lstStyle/>
            <a:p>
              <a:pPr>
                <a:spcBef>
                  <a:spcPct val="50000"/>
                </a:spcBef>
              </a:pPr>
              <a:r>
                <a:rPr lang="en-US">
                  <a:solidFill>
                    <a:prstClr val="black"/>
                  </a:solidFill>
                  <a:latin typeface="Symbol" pitchFamily="18" charset="2"/>
                </a:rPr>
                <a:t>d </a:t>
              </a:r>
              <a:r>
                <a:rPr lang="en-US">
                  <a:solidFill>
                    <a:prstClr val="black"/>
                  </a:solidFill>
                </a:rPr>
                <a:t>-</a:t>
              </a:r>
            </a:p>
          </p:txBody>
        </p:sp>
        <p:sp>
          <p:nvSpPr>
            <p:cNvPr id="27674" name="Text Box 23"/>
            <p:cNvSpPr txBox="1">
              <a:spLocks noChangeArrowheads="1"/>
            </p:cNvSpPr>
            <p:nvPr/>
          </p:nvSpPr>
          <p:spPr bwMode="auto">
            <a:xfrm>
              <a:off x="1056" y="2832"/>
              <a:ext cx="336" cy="231"/>
            </a:xfrm>
            <a:prstGeom prst="rect">
              <a:avLst/>
            </a:prstGeom>
            <a:noFill/>
            <a:ln w="9525">
              <a:noFill/>
              <a:miter lim="800000"/>
              <a:headEnd/>
              <a:tailEnd/>
            </a:ln>
          </p:spPr>
          <p:txBody>
            <a:bodyPr>
              <a:spAutoFit/>
            </a:bodyPr>
            <a:lstStyle/>
            <a:p>
              <a:pPr>
                <a:spcBef>
                  <a:spcPct val="50000"/>
                </a:spcBef>
              </a:pPr>
              <a:r>
                <a:rPr lang="en-US">
                  <a:solidFill>
                    <a:prstClr val="black"/>
                  </a:solidFill>
                  <a:latin typeface="Symbol" pitchFamily="18" charset="2"/>
                </a:rPr>
                <a:t>d </a:t>
              </a:r>
              <a:r>
                <a:rPr lang="en-US">
                  <a:solidFill>
                    <a:prstClr val="black"/>
                  </a:solidFill>
                </a:rPr>
                <a:t>+</a:t>
              </a:r>
            </a:p>
          </p:txBody>
        </p:sp>
      </p:grpSp>
      <p:pic>
        <p:nvPicPr>
          <p:cNvPr id="22552" name="Picture 24" descr="f5-16_molecular_structu"/>
          <p:cNvPicPr>
            <a:picLocks noChangeAspect="1" noChangeArrowheads="1"/>
          </p:cNvPicPr>
          <p:nvPr/>
        </p:nvPicPr>
        <p:blipFill>
          <a:blip r:embed="rId4" cstate="print"/>
          <a:srcRect/>
          <a:stretch>
            <a:fillRect/>
          </a:stretch>
        </p:blipFill>
        <p:spPr bwMode="auto">
          <a:xfrm>
            <a:off x="4114800" y="2590800"/>
            <a:ext cx="4876800" cy="1633538"/>
          </a:xfrm>
          <a:prstGeom prst="rect">
            <a:avLst/>
          </a:prstGeom>
          <a:noFill/>
          <a:ln w="9525">
            <a:noFill/>
            <a:miter lim="800000"/>
            <a:headEnd/>
            <a:tailEnd/>
          </a:ln>
        </p:spPr>
      </p:pic>
      <p:sp>
        <p:nvSpPr>
          <p:cNvPr id="22556" name="Text Box 28"/>
          <p:cNvSpPr txBox="1">
            <a:spLocks noChangeArrowheads="1"/>
          </p:cNvSpPr>
          <p:nvPr/>
        </p:nvSpPr>
        <p:spPr bwMode="auto">
          <a:xfrm>
            <a:off x="5334000" y="1981200"/>
            <a:ext cx="2438400" cy="457200"/>
          </a:xfrm>
          <a:prstGeom prst="rect">
            <a:avLst/>
          </a:prstGeom>
          <a:noFill/>
          <a:ln w="9525">
            <a:noFill/>
            <a:miter lim="800000"/>
            <a:headEnd/>
            <a:tailEnd/>
          </a:ln>
        </p:spPr>
        <p:txBody>
          <a:bodyPr>
            <a:spAutoFit/>
          </a:bodyPr>
          <a:lstStyle/>
          <a:p>
            <a:pPr>
              <a:spcBef>
                <a:spcPct val="50000"/>
              </a:spcBef>
            </a:pPr>
            <a:r>
              <a:rPr lang="en-US" sz="2400" u="sng">
                <a:solidFill>
                  <a:prstClr val="black"/>
                </a:solidFill>
              </a:rPr>
              <a:t>Sucrose (sugar)</a:t>
            </a:r>
          </a:p>
        </p:txBody>
      </p:sp>
      <p:grpSp>
        <p:nvGrpSpPr>
          <p:cNvPr id="3" name="Group 40"/>
          <p:cNvGrpSpPr>
            <a:grpSpLocks/>
          </p:cNvGrpSpPr>
          <p:nvPr/>
        </p:nvGrpSpPr>
        <p:grpSpPr bwMode="auto">
          <a:xfrm>
            <a:off x="5029200" y="5181600"/>
            <a:ext cx="1447800" cy="412750"/>
            <a:chOff x="3216" y="3350"/>
            <a:chExt cx="912" cy="260"/>
          </a:xfrm>
        </p:grpSpPr>
        <p:sp>
          <p:nvSpPr>
            <p:cNvPr id="27668" name="Text Box 36"/>
            <p:cNvSpPr txBox="1">
              <a:spLocks noChangeArrowheads="1"/>
            </p:cNvSpPr>
            <p:nvPr/>
          </p:nvSpPr>
          <p:spPr bwMode="auto">
            <a:xfrm>
              <a:off x="3216" y="3350"/>
              <a:ext cx="576" cy="250"/>
            </a:xfrm>
            <a:prstGeom prst="rect">
              <a:avLst/>
            </a:prstGeom>
            <a:noFill/>
            <a:ln w="9525">
              <a:noFill/>
              <a:miter lim="800000"/>
              <a:headEnd/>
              <a:tailEnd/>
            </a:ln>
          </p:spPr>
          <p:txBody>
            <a:bodyPr>
              <a:spAutoFit/>
            </a:bodyPr>
            <a:lstStyle/>
            <a:p>
              <a:pPr>
                <a:spcBef>
                  <a:spcPct val="50000"/>
                </a:spcBef>
              </a:pPr>
              <a:r>
                <a:rPr lang="en-US" sz="2000">
                  <a:solidFill>
                    <a:prstClr val="black"/>
                  </a:solidFill>
                  <a:latin typeface="Symbol" pitchFamily="18" charset="2"/>
                </a:rPr>
                <a:t>d</a:t>
              </a:r>
              <a:r>
                <a:rPr lang="en-US" sz="2000">
                  <a:solidFill>
                    <a:prstClr val="black"/>
                  </a:solidFill>
                </a:rPr>
                <a:t> +</a:t>
              </a:r>
            </a:p>
          </p:txBody>
        </p:sp>
        <p:sp>
          <p:nvSpPr>
            <p:cNvPr id="27669" name="Text Box 37"/>
            <p:cNvSpPr txBox="1">
              <a:spLocks noChangeArrowheads="1"/>
            </p:cNvSpPr>
            <p:nvPr/>
          </p:nvSpPr>
          <p:spPr bwMode="auto">
            <a:xfrm>
              <a:off x="3552" y="3360"/>
              <a:ext cx="576" cy="250"/>
            </a:xfrm>
            <a:prstGeom prst="rect">
              <a:avLst/>
            </a:prstGeom>
            <a:noFill/>
            <a:ln w="9525">
              <a:noFill/>
              <a:miter lim="800000"/>
              <a:headEnd/>
              <a:tailEnd/>
            </a:ln>
          </p:spPr>
          <p:txBody>
            <a:bodyPr>
              <a:spAutoFit/>
            </a:bodyPr>
            <a:lstStyle/>
            <a:p>
              <a:pPr>
                <a:spcBef>
                  <a:spcPct val="50000"/>
                </a:spcBef>
              </a:pPr>
              <a:r>
                <a:rPr lang="en-US" sz="2000">
                  <a:solidFill>
                    <a:prstClr val="black"/>
                  </a:solidFill>
                  <a:latin typeface="Symbol" pitchFamily="18" charset="2"/>
                </a:rPr>
                <a:t>d</a:t>
              </a:r>
              <a:r>
                <a:rPr lang="en-US" sz="2000">
                  <a:solidFill>
                    <a:prstClr val="black"/>
                  </a:solidFill>
                </a:rPr>
                <a:t> -</a:t>
              </a:r>
            </a:p>
          </p:txBody>
        </p:sp>
      </p:grpSp>
      <p:sp>
        <p:nvSpPr>
          <p:cNvPr id="22566" name="Text Box 38"/>
          <p:cNvSpPr txBox="1">
            <a:spLocks noChangeArrowheads="1"/>
          </p:cNvSpPr>
          <p:nvPr/>
        </p:nvSpPr>
        <p:spPr bwMode="auto">
          <a:xfrm>
            <a:off x="6477000" y="4876800"/>
            <a:ext cx="2514600" cy="1200150"/>
          </a:xfrm>
          <a:prstGeom prst="rect">
            <a:avLst/>
          </a:prstGeom>
          <a:noFill/>
          <a:ln w="9525">
            <a:solidFill>
              <a:schemeClr val="tx1"/>
            </a:solidFill>
            <a:miter lim="800000"/>
            <a:headEnd/>
            <a:tailEnd/>
          </a:ln>
        </p:spPr>
        <p:txBody>
          <a:bodyPr>
            <a:spAutoFit/>
          </a:bodyPr>
          <a:lstStyle/>
          <a:p>
            <a:pPr>
              <a:spcBef>
                <a:spcPct val="50000"/>
              </a:spcBef>
            </a:pPr>
            <a:r>
              <a:rPr lang="en-US" dirty="0">
                <a:solidFill>
                  <a:prstClr val="black"/>
                </a:solidFill>
              </a:rPr>
              <a:t>The many polar O-H groups on a sucrose molecule make it readily soluble in water.</a:t>
            </a:r>
          </a:p>
        </p:txBody>
      </p:sp>
      <p:grpSp>
        <p:nvGrpSpPr>
          <p:cNvPr id="4" name="Group 5"/>
          <p:cNvGrpSpPr>
            <a:grpSpLocks/>
          </p:cNvGrpSpPr>
          <p:nvPr/>
        </p:nvGrpSpPr>
        <p:grpSpPr bwMode="auto">
          <a:xfrm>
            <a:off x="5029200" y="4267200"/>
            <a:ext cx="1676400" cy="1447800"/>
            <a:chOff x="5029200" y="4267200"/>
            <a:chExt cx="1676400" cy="1447800"/>
          </a:xfrm>
        </p:grpSpPr>
        <p:grpSp>
          <p:nvGrpSpPr>
            <p:cNvPr id="5" name="Group 39"/>
            <p:cNvGrpSpPr>
              <a:grpSpLocks/>
            </p:cNvGrpSpPr>
            <p:nvPr/>
          </p:nvGrpSpPr>
          <p:grpSpPr bwMode="auto">
            <a:xfrm>
              <a:off x="5029200" y="4267200"/>
              <a:ext cx="1676400" cy="1066800"/>
              <a:chOff x="3168" y="2688"/>
              <a:chExt cx="1056" cy="672"/>
            </a:xfrm>
          </p:grpSpPr>
          <p:sp>
            <p:nvSpPr>
              <p:cNvPr id="27664" name="Line 30"/>
              <p:cNvSpPr>
                <a:spLocks noChangeShapeType="1"/>
              </p:cNvSpPr>
              <p:nvPr/>
            </p:nvSpPr>
            <p:spPr bwMode="auto">
              <a:xfrm flipV="1">
                <a:off x="3456" y="2688"/>
                <a:ext cx="0" cy="336"/>
              </a:xfrm>
              <a:prstGeom prst="line">
                <a:avLst/>
              </a:prstGeom>
              <a:noFill/>
              <a:ln w="9525">
                <a:solidFill>
                  <a:schemeClr val="tx1"/>
                </a:solidFill>
                <a:round/>
                <a:headEnd/>
                <a:tailEnd type="triangle" w="med" len="med"/>
              </a:ln>
            </p:spPr>
            <p:txBody>
              <a:bodyPr/>
              <a:lstStyle/>
              <a:p>
                <a:endParaRPr lang="en-US">
                  <a:solidFill>
                    <a:prstClr val="black"/>
                  </a:solidFill>
                </a:endParaRPr>
              </a:p>
            </p:txBody>
          </p:sp>
          <p:grpSp>
            <p:nvGrpSpPr>
              <p:cNvPr id="6" name="Group 35"/>
              <p:cNvGrpSpPr>
                <a:grpSpLocks/>
              </p:cNvGrpSpPr>
              <p:nvPr/>
            </p:nvGrpSpPr>
            <p:grpSpPr bwMode="auto">
              <a:xfrm>
                <a:off x="3168" y="3072"/>
                <a:ext cx="1056" cy="288"/>
                <a:chOff x="3168" y="3072"/>
                <a:chExt cx="1056" cy="288"/>
              </a:xfrm>
            </p:grpSpPr>
            <p:sp>
              <p:nvSpPr>
                <p:cNvPr id="27666" name="Text Box 31"/>
                <p:cNvSpPr txBox="1">
                  <a:spLocks noChangeArrowheads="1"/>
                </p:cNvSpPr>
                <p:nvPr/>
              </p:nvSpPr>
              <p:spPr bwMode="auto">
                <a:xfrm>
                  <a:off x="3168" y="3072"/>
                  <a:ext cx="1056" cy="288"/>
                </a:xfrm>
                <a:prstGeom prst="rect">
                  <a:avLst/>
                </a:prstGeom>
                <a:noFill/>
                <a:ln w="9525">
                  <a:noFill/>
                  <a:miter lim="800000"/>
                  <a:headEnd/>
                  <a:tailEnd/>
                </a:ln>
              </p:spPr>
              <p:txBody>
                <a:bodyPr>
                  <a:spAutoFit/>
                </a:bodyPr>
                <a:lstStyle/>
                <a:p>
                  <a:pPr>
                    <a:spcBef>
                      <a:spcPct val="50000"/>
                    </a:spcBef>
                  </a:pPr>
                  <a:r>
                    <a:rPr lang="en-US" sz="2400" dirty="0">
                      <a:solidFill>
                        <a:prstClr val="black"/>
                      </a:solidFill>
                    </a:rPr>
                    <a:t>H      O</a:t>
                  </a:r>
                </a:p>
              </p:txBody>
            </p:sp>
            <p:sp>
              <p:nvSpPr>
                <p:cNvPr id="27667" name="Line 33"/>
                <p:cNvSpPr>
                  <a:spLocks noChangeShapeType="1"/>
                </p:cNvSpPr>
                <p:nvPr/>
              </p:nvSpPr>
              <p:spPr bwMode="auto">
                <a:xfrm>
                  <a:off x="3360" y="3216"/>
                  <a:ext cx="240" cy="0"/>
                </a:xfrm>
                <a:prstGeom prst="line">
                  <a:avLst/>
                </a:prstGeom>
                <a:noFill/>
                <a:ln w="9525">
                  <a:solidFill>
                    <a:schemeClr val="tx1"/>
                  </a:solidFill>
                  <a:round/>
                  <a:headEnd/>
                  <a:tailEnd/>
                </a:ln>
              </p:spPr>
              <p:txBody>
                <a:bodyPr/>
                <a:lstStyle/>
                <a:p>
                  <a:endParaRPr lang="en-US">
                    <a:solidFill>
                      <a:prstClr val="black"/>
                    </a:solidFill>
                  </a:endParaRPr>
                </a:p>
              </p:txBody>
            </p:sp>
          </p:grpSp>
        </p:grpSp>
        <p:grpSp>
          <p:nvGrpSpPr>
            <p:cNvPr id="7" name="Group 3"/>
            <p:cNvGrpSpPr>
              <a:grpSpLocks/>
            </p:cNvGrpSpPr>
            <p:nvPr/>
          </p:nvGrpSpPr>
          <p:grpSpPr bwMode="auto">
            <a:xfrm>
              <a:off x="5867400" y="5181600"/>
              <a:ext cx="609600" cy="533400"/>
              <a:chOff x="5867400" y="5181600"/>
              <a:chExt cx="609600" cy="533400"/>
            </a:xfrm>
          </p:grpSpPr>
          <p:sp>
            <p:nvSpPr>
              <p:cNvPr id="27662" name="Line 41"/>
              <p:cNvSpPr>
                <a:spLocks noChangeShapeType="1"/>
              </p:cNvSpPr>
              <p:nvPr/>
            </p:nvSpPr>
            <p:spPr bwMode="auto">
              <a:xfrm>
                <a:off x="5867400" y="5181600"/>
                <a:ext cx="304800" cy="228600"/>
              </a:xfrm>
              <a:prstGeom prst="line">
                <a:avLst/>
              </a:prstGeom>
              <a:noFill/>
              <a:ln w="9525">
                <a:solidFill>
                  <a:schemeClr val="tx1"/>
                </a:solidFill>
                <a:round/>
                <a:headEnd/>
                <a:tailEnd/>
              </a:ln>
            </p:spPr>
            <p:txBody>
              <a:bodyPr/>
              <a:lstStyle/>
              <a:p>
                <a:endParaRPr lang="en-US">
                  <a:solidFill>
                    <a:prstClr val="black"/>
                  </a:solidFill>
                </a:endParaRPr>
              </a:p>
            </p:txBody>
          </p:sp>
          <p:sp>
            <p:nvSpPr>
              <p:cNvPr id="27663" name="Text Box 42"/>
              <p:cNvSpPr txBox="1">
                <a:spLocks noChangeArrowheads="1"/>
              </p:cNvSpPr>
              <p:nvPr/>
            </p:nvSpPr>
            <p:spPr bwMode="auto">
              <a:xfrm>
                <a:off x="6096000" y="5257800"/>
                <a:ext cx="381000" cy="457200"/>
              </a:xfrm>
              <a:prstGeom prst="rect">
                <a:avLst/>
              </a:prstGeom>
              <a:noFill/>
              <a:ln w="9525">
                <a:noFill/>
                <a:miter lim="800000"/>
                <a:headEnd/>
                <a:tailEnd/>
              </a:ln>
            </p:spPr>
            <p:txBody>
              <a:bodyPr>
                <a:spAutoFit/>
              </a:bodyPr>
              <a:lstStyle/>
              <a:p>
                <a:pPr>
                  <a:spcBef>
                    <a:spcPct val="50000"/>
                  </a:spcBef>
                </a:pPr>
                <a:r>
                  <a:rPr lang="en-US" sz="2400">
                    <a:solidFill>
                      <a:prstClr val="black"/>
                    </a:solidFill>
                  </a:rPr>
                  <a:t>H</a:t>
                </a:r>
              </a:p>
            </p:txBody>
          </p:sp>
        </p:grpSp>
      </p:grpSp>
      <p:sp>
        <p:nvSpPr>
          <p:cNvPr id="27" name="TextBox 26"/>
          <p:cNvSpPr txBox="1"/>
          <p:nvPr/>
        </p:nvSpPr>
        <p:spPr>
          <a:xfrm>
            <a:off x="767660" y="762000"/>
            <a:ext cx="7385740" cy="369332"/>
          </a:xfrm>
          <a:prstGeom prst="rect">
            <a:avLst/>
          </a:prstGeom>
          <a:noFill/>
        </p:spPr>
        <p:txBody>
          <a:bodyPr wrap="none" rtlCol="0">
            <a:spAutoFit/>
          </a:bodyPr>
          <a:lstStyle/>
          <a:p>
            <a:r>
              <a:rPr lang="en-US" dirty="0">
                <a:solidFill>
                  <a:prstClr val="black"/>
                </a:solidFill>
              </a:rPr>
              <a:t>(how does water dissolve a compound that isn’t ionic and doesn’t have ions?)</a:t>
            </a:r>
          </a:p>
        </p:txBody>
      </p:sp>
    </p:spTree>
    <p:extLst>
      <p:ext uri="{BB962C8B-B14F-4D97-AF65-F5344CB8AC3E}">
        <p14:creationId xmlns:p14="http://schemas.microsoft.com/office/powerpoint/2010/main" val="1521768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2543"/>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nodeType="clickEffect">
                                  <p:stCondLst>
                                    <p:cond delay="0"/>
                                  </p:stCondLst>
                                  <p:childTnLst>
                                    <p:set>
                                      <p:cBhvr>
                                        <p:cTn id="21" dur="1" fill="hold">
                                          <p:stCondLst>
                                            <p:cond delay="0"/>
                                          </p:stCondLst>
                                        </p:cTn>
                                        <p:tgtEl>
                                          <p:spTgt spid="22532"/>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544"/>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1" presetClass="entr" presetSubtype="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2556"/>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nodeType="clickEffect">
                                  <p:stCondLst>
                                    <p:cond delay="0"/>
                                  </p:stCondLst>
                                  <p:childTnLst>
                                    <p:set>
                                      <p:cBhvr>
                                        <p:cTn id="37" dur="1" fill="hold">
                                          <p:stCondLst>
                                            <p:cond delay="0"/>
                                          </p:stCondLst>
                                        </p:cTn>
                                        <p:tgtEl>
                                          <p:spTgt spid="22552"/>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childTnLst>
                                </p:cTn>
                              </p:par>
                            </p:childTnLst>
                          </p:cTn>
                        </p:par>
                      </p:childTnLst>
                    </p:cTn>
                  </p:par>
                  <p:par>
                    <p:cTn id="42" fill="hold" nodeType="clickPar">
                      <p:stCondLst>
                        <p:cond delay="indefinite"/>
                      </p:stCondLst>
                      <p:childTnLst>
                        <p:par>
                          <p:cTn id="43" fill="hold" nodeType="withGroup">
                            <p:stCondLst>
                              <p:cond delay="0"/>
                            </p:stCondLst>
                            <p:childTnLst>
                              <p:par>
                                <p:cTn id="44" presetID="1" presetClass="entr" presetSubtype="0"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25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9" grpId="0"/>
      <p:bldP spid="22543" grpId="0"/>
      <p:bldP spid="22544" grpId="0" animBg="1"/>
      <p:bldP spid="22556" grpId="0"/>
      <p:bldP spid="22566" grpId="0" animBg="1"/>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a:xfrm>
            <a:off x="457200" y="152400"/>
            <a:ext cx="8229600" cy="1143000"/>
          </a:xfrm>
        </p:spPr>
        <p:txBody>
          <a:bodyPr/>
          <a:lstStyle/>
          <a:p>
            <a:pPr eaLnBrk="1" hangingPunct="1"/>
            <a:r>
              <a:rPr lang="en-US" smtClean="0"/>
              <a:t>Nonpolar compounds with water</a:t>
            </a:r>
          </a:p>
        </p:txBody>
      </p:sp>
      <p:pic>
        <p:nvPicPr>
          <p:cNvPr id="28675" name="Picture 4" descr="f5-19_oil_and_water_do_"/>
          <p:cNvPicPr>
            <a:picLocks noGrp="1" noChangeAspect="1" noChangeArrowheads="1"/>
          </p:cNvPicPr>
          <p:nvPr>
            <p:ph idx="1"/>
          </p:nvPr>
        </p:nvPicPr>
        <p:blipFill>
          <a:blip r:embed="rId3" cstate="print"/>
          <a:srcRect/>
          <a:stretch>
            <a:fillRect/>
          </a:stretch>
        </p:blipFill>
        <p:spPr>
          <a:xfrm>
            <a:off x="381000" y="1295400"/>
            <a:ext cx="3227388" cy="5334000"/>
          </a:xfrm>
        </p:spPr>
      </p:pic>
      <p:sp>
        <p:nvSpPr>
          <p:cNvPr id="28676" name="Text Box 6"/>
          <p:cNvSpPr txBox="1">
            <a:spLocks noChangeArrowheads="1"/>
          </p:cNvSpPr>
          <p:nvPr/>
        </p:nvSpPr>
        <p:spPr bwMode="auto">
          <a:xfrm>
            <a:off x="4038600" y="1447800"/>
            <a:ext cx="4343400" cy="3046988"/>
          </a:xfrm>
          <a:prstGeom prst="rect">
            <a:avLst/>
          </a:prstGeom>
          <a:noFill/>
          <a:ln w="9525">
            <a:noFill/>
            <a:miter lim="800000"/>
            <a:headEnd/>
            <a:tailEnd/>
          </a:ln>
        </p:spPr>
        <p:txBody>
          <a:bodyPr>
            <a:spAutoFit/>
          </a:bodyPr>
          <a:lstStyle/>
          <a:p>
            <a:pPr>
              <a:spcBef>
                <a:spcPct val="50000"/>
              </a:spcBef>
            </a:pPr>
            <a:r>
              <a:rPr lang="en-US" sz="2400" dirty="0">
                <a:solidFill>
                  <a:prstClr val="black"/>
                </a:solidFill>
              </a:rPr>
              <a:t>Oils are hydrocarbons.  </a:t>
            </a:r>
          </a:p>
          <a:p>
            <a:pPr>
              <a:spcBef>
                <a:spcPct val="50000"/>
              </a:spcBef>
            </a:pPr>
            <a:r>
              <a:rPr lang="en-US" sz="2400" dirty="0">
                <a:solidFill>
                  <a:prstClr val="black"/>
                </a:solidFill>
              </a:rPr>
              <a:t>Hydrocarbons are nonpolar molecules.  </a:t>
            </a:r>
          </a:p>
          <a:p>
            <a:pPr>
              <a:spcBef>
                <a:spcPct val="50000"/>
              </a:spcBef>
            </a:pPr>
            <a:r>
              <a:rPr lang="en-US" sz="2400" dirty="0">
                <a:solidFill>
                  <a:prstClr val="black"/>
                </a:solidFill>
              </a:rPr>
              <a:t>Nonpolar molecules have nothing for water to be attracted to, i.e., no </a:t>
            </a:r>
            <a:r>
              <a:rPr lang="en-US" sz="2400" dirty="0">
                <a:solidFill>
                  <a:prstClr val="black"/>
                </a:solidFill>
                <a:latin typeface="Symbol" pitchFamily="18" charset="2"/>
              </a:rPr>
              <a:t>d</a:t>
            </a:r>
            <a:r>
              <a:rPr lang="en-US" sz="2400" dirty="0">
                <a:solidFill>
                  <a:prstClr val="black"/>
                </a:solidFill>
              </a:rPr>
              <a:t>+ or </a:t>
            </a:r>
            <a:r>
              <a:rPr lang="en-US" sz="2400" dirty="0">
                <a:solidFill>
                  <a:prstClr val="black"/>
                </a:solidFill>
                <a:latin typeface="Symbol" pitchFamily="18" charset="2"/>
              </a:rPr>
              <a:t>d</a:t>
            </a:r>
            <a:r>
              <a:rPr lang="en-US" sz="2400" dirty="0">
                <a:solidFill>
                  <a:prstClr val="black"/>
                </a:solidFill>
              </a:rPr>
              <a:t>- </a:t>
            </a:r>
            <a:r>
              <a:rPr lang="en-US" sz="2400" dirty="0" smtClean="0">
                <a:solidFill>
                  <a:prstClr val="black"/>
                </a:solidFill>
              </a:rPr>
              <a:t>(no poles) and </a:t>
            </a:r>
            <a:r>
              <a:rPr lang="en-US" sz="2400" dirty="0">
                <a:solidFill>
                  <a:prstClr val="black"/>
                </a:solidFill>
              </a:rPr>
              <a:t>no ions.</a:t>
            </a:r>
          </a:p>
        </p:txBody>
      </p:sp>
      <p:sp>
        <p:nvSpPr>
          <p:cNvPr id="28677" name="Text Box 7"/>
          <p:cNvSpPr txBox="1">
            <a:spLocks noChangeArrowheads="1"/>
          </p:cNvSpPr>
          <p:nvPr/>
        </p:nvSpPr>
        <p:spPr bwMode="auto">
          <a:xfrm>
            <a:off x="4114800" y="4876800"/>
            <a:ext cx="4648200" cy="1754326"/>
          </a:xfrm>
          <a:prstGeom prst="rect">
            <a:avLst/>
          </a:prstGeom>
          <a:noFill/>
          <a:ln w="9525">
            <a:solidFill>
              <a:schemeClr val="tx1"/>
            </a:solidFill>
            <a:miter lim="800000"/>
            <a:headEnd/>
            <a:tailEnd/>
          </a:ln>
        </p:spPr>
        <p:txBody>
          <a:bodyPr>
            <a:spAutoFit/>
          </a:bodyPr>
          <a:lstStyle/>
          <a:p>
            <a:pPr algn="ctr">
              <a:spcBef>
                <a:spcPct val="50000"/>
              </a:spcBef>
            </a:pPr>
            <a:r>
              <a:rPr lang="en-US" sz="2400" u="sng" dirty="0">
                <a:solidFill>
                  <a:prstClr val="black"/>
                </a:solidFill>
              </a:rPr>
              <a:t>Like dissolves like</a:t>
            </a:r>
            <a:r>
              <a:rPr lang="en-US" sz="2400" dirty="0" smtClean="0">
                <a:solidFill>
                  <a:prstClr val="black"/>
                </a:solidFill>
              </a:rPr>
              <a:t>.</a:t>
            </a:r>
          </a:p>
          <a:p>
            <a:pPr algn="ctr">
              <a:spcBef>
                <a:spcPct val="50000"/>
              </a:spcBef>
            </a:pPr>
            <a:r>
              <a:rPr lang="en-US" sz="2400" dirty="0" smtClean="0">
                <a:solidFill>
                  <a:prstClr val="black"/>
                </a:solidFill>
              </a:rPr>
              <a:t>Typically, water will dissolve compounds that are either polar like it is, or ionic.</a:t>
            </a:r>
            <a:endParaRPr lang="en-US" sz="2400" dirty="0">
              <a:solidFill>
                <a:prstClr val="black"/>
              </a:solidFill>
            </a:endParaRPr>
          </a:p>
        </p:txBody>
      </p:sp>
    </p:spTree>
    <p:extLst>
      <p:ext uri="{BB962C8B-B14F-4D97-AF65-F5344CB8AC3E}">
        <p14:creationId xmlns:p14="http://schemas.microsoft.com/office/powerpoint/2010/main" val="20574722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entr" presetSubtype="0" fill="hold" nodeType="clickEffect">
                                  <p:stCondLst>
                                    <p:cond delay="0"/>
                                  </p:stCondLst>
                                  <p:childTnLst>
                                    <p:set>
                                      <p:cBhvr>
                                        <p:cTn id="10" dur="1" fill="hold">
                                          <p:stCondLst>
                                            <p:cond delay="0"/>
                                          </p:stCondLst>
                                        </p:cTn>
                                        <p:tgtEl>
                                          <p:spTgt spid="28675"/>
                                        </p:tgtEl>
                                        <p:attrNameLst>
                                          <p:attrName>style.visibility</p:attrName>
                                        </p:attrNameLst>
                                      </p:cBhvr>
                                      <p:to>
                                        <p:strVal val="visible"/>
                                      </p:to>
                                    </p:set>
                                    <p:animEffect transition="in" filter="fade">
                                      <p:cBhvr>
                                        <p:cTn id="11" dur="1000"/>
                                        <p:tgtEl>
                                          <p:spTgt spid="28675"/>
                                        </p:tgtEl>
                                      </p:cBhvr>
                                    </p:animEffect>
                                    <p:anim calcmode="lin" valueType="num">
                                      <p:cBhvr>
                                        <p:cTn id="12" dur="1000" fill="hold"/>
                                        <p:tgtEl>
                                          <p:spTgt spid="28675"/>
                                        </p:tgtEl>
                                        <p:attrNameLst>
                                          <p:attrName>ppt_x</p:attrName>
                                        </p:attrNameLst>
                                      </p:cBhvr>
                                      <p:tavLst>
                                        <p:tav tm="0">
                                          <p:val>
                                            <p:strVal val="#ppt_x"/>
                                          </p:val>
                                        </p:tav>
                                        <p:tav tm="100000">
                                          <p:val>
                                            <p:strVal val="#ppt_x"/>
                                          </p:val>
                                        </p:tav>
                                      </p:tavLst>
                                    </p:anim>
                                    <p:anim calcmode="lin" valueType="num">
                                      <p:cBhvr>
                                        <p:cTn id="13" dur="1000" fill="hold"/>
                                        <p:tgtEl>
                                          <p:spTgt spid="28675"/>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8676"/>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28677"/>
                                        </p:tgtEl>
                                        <p:attrNameLst>
                                          <p:attrName>style.visibility</p:attrName>
                                        </p:attrNameLst>
                                      </p:cBhvr>
                                      <p:to>
                                        <p:strVal val="visible"/>
                                      </p:to>
                                    </p:set>
                                    <p:anim calcmode="lin" valueType="num">
                                      <p:cBhvr>
                                        <p:cTn id="22" dur="1000" fill="hold"/>
                                        <p:tgtEl>
                                          <p:spTgt spid="28677"/>
                                        </p:tgtEl>
                                        <p:attrNameLst>
                                          <p:attrName>ppt_w</p:attrName>
                                        </p:attrNameLst>
                                      </p:cBhvr>
                                      <p:tavLst>
                                        <p:tav tm="0">
                                          <p:val>
                                            <p:fltVal val="0"/>
                                          </p:val>
                                        </p:tav>
                                        <p:tav tm="100000">
                                          <p:val>
                                            <p:strVal val="#ppt_w"/>
                                          </p:val>
                                        </p:tav>
                                      </p:tavLst>
                                    </p:anim>
                                    <p:anim calcmode="lin" valueType="num">
                                      <p:cBhvr>
                                        <p:cTn id="23" dur="1000" fill="hold"/>
                                        <p:tgtEl>
                                          <p:spTgt spid="28677"/>
                                        </p:tgtEl>
                                        <p:attrNameLst>
                                          <p:attrName>ppt_h</p:attrName>
                                        </p:attrNameLst>
                                      </p:cBhvr>
                                      <p:tavLst>
                                        <p:tav tm="0">
                                          <p:val>
                                            <p:fltVal val="0"/>
                                          </p:val>
                                        </p:tav>
                                        <p:tav tm="100000">
                                          <p:val>
                                            <p:strVal val="#ppt_h"/>
                                          </p:val>
                                        </p:tav>
                                      </p:tavLst>
                                    </p:anim>
                                    <p:anim calcmode="lin" valueType="num">
                                      <p:cBhvr>
                                        <p:cTn id="24" dur="1000" fill="hold"/>
                                        <p:tgtEl>
                                          <p:spTgt spid="28677"/>
                                        </p:tgtEl>
                                        <p:attrNameLst>
                                          <p:attrName>style.rotation</p:attrName>
                                        </p:attrNameLst>
                                      </p:cBhvr>
                                      <p:tavLst>
                                        <p:tav tm="0">
                                          <p:val>
                                            <p:fltVal val="90"/>
                                          </p:val>
                                        </p:tav>
                                        <p:tav tm="100000">
                                          <p:val>
                                            <p:fltVal val="0"/>
                                          </p:val>
                                        </p:tav>
                                      </p:tavLst>
                                    </p:anim>
                                    <p:animEffect transition="in" filter="fade">
                                      <p:cBhvr>
                                        <p:cTn id="25" dur="1000"/>
                                        <p:tgtEl>
                                          <p:spTgt spid="2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6" grpId="0"/>
      <p:bldP spid="2867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5"/>
          <p:cNvSpPr>
            <a:spLocks noGrp="1" noChangeArrowheads="1"/>
          </p:cNvSpPr>
          <p:nvPr>
            <p:ph type="title" idx="4294967295"/>
          </p:nvPr>
        </p:nvSpPr>
        <p:spPr>
          <a:xfrm>
            <a:off x="457200" y="274638"/>
            <a:ext cx="8229600" cy="639762"/>
          </a:xfrm>
        </p:spPr>
        <p:txBody>
          <a:bodyPr>
            <a:normAutofit fontScale="90000"/>
          </a:bodyPr>
          <a:lstStyle/>
          <a:p>
            <a:r>
              <a:rPr lang="en-US" sz="4000" smtClean="0"/>
              <a:t>How Soap Works</a:t>
            </a:r>
          </a:p>
        </p:txBody>
      </p:sp>
      <p:sp>
        <p:nvSpPr>
          <p:cNvPr id="12295" name="Text Box 7"/>
          <p:cNvSpPr txBox="1">
            <a:spLocks noChangeArrowheads="1"/>
          </p:cNvSpPr>
          <p:nvPr/>
        </p:nvSpPr>
        <p:spPr bwMode="auto">
          <a:xfrm>
            <a:off x="5562600" y="1371600"/>
            <a:ext cx="3581400" cy="915988"/>
          </a:xfrm>
          <a:prstGeom prst="rect">
            <a:avLst/>
          </a:prstGeom>
          <a:noFill/>
          <a:ln w="9525">
            <a:noFill/>
            <a:miter lim="800000"/>
            <a:headEnd/>
            <a:tailEnd/>
          </a:ln>
        </p:spPr>
        <p:txBody>
          <a:bodyPr>
            <a:spAutoFit/>
          </a:bodyPr>
          <a:lstStyle/>
          <a:p>
            <a:pPr>
              <a:spcBef>
                <a:spcPct val="50000"/>
              </a:spcBef>
            </a:pPr>
            <a:r>
              <a:rPr lang="en-US">
                <a:solidFill>
                  <a:prstClr val="black"/>
                </a:solidFill>
              </a:rPr>
              <a:t>Soap molecules are able to mix with both grease/oil and water.  How does that happen?</a:t>
            </a:r>
          </a:p>
        </p:txBody>
      </p:sp>
      <p:sp>
        <p:nvSpPr>
          <p:cNvPr id="12296" name="Text Box 8"/>
          <p:cNvSpPr txBox="1">
            <a:spLocks noChangeArrowheads="1"/>
          </p:cNvSpPr>
          <p:nvPr/>
        </p:nvSpPr>
        <p:spPr bwMode="auto">
          <a:xfrm>
            <a:off x="5562600" y="2514600"/>
            <a:ext cx="3505200" cy="1741488"/>
          </a:xfrm>
          <a:prstGeom prst="rect">
            <a:avLst/>
          </a:prstGeom>
          <a:noFill/>
          <a:ln w="9525">
            <a:noFill/>
            <a:miter lim="800000"/>
            <a:headEnd/>
            <a:tailEnd/>
          </a:ln>
        </p:spPr>
        <p:txBody>
          <a:bodyPr>
            <a:spAutoFit/>
          </a:bodyPr>
          <a:lstStyle/>
          <a:p>
            <a:pPr>
              <a:spcBef>
                <a:spcPct val="50000"/>
              </a:spcBef>
            </a:pPr>
            <a:r>
              <a:rPr lang="en-US">
                <a:solidFill>
                  <a:prstClr val="black"/>
                </a:solidFill>
              </a:rPr>
              <a:t>Soap molecules have both:</a:t>
            </a:r>
          </a:p>
          <a:p>
            <a:pPr>
              <a:spcBef>
                <a:spcPct val="50000"/>
              </a:spcBef>
            </a:pPr>
            <a:r>
              <a:rPr lang="en-US">
                <a:solidFill>
                  <a:prstClr val="black"/>
                </a:solidFill>
              </a:rPr>
              <a:t>   - an </a:t>
            </a:r>
            <a:r>
              <a:rPr lang="en-US" u="sng">
                <a:solidFill>
                  <a:prstClr val="black"/>
                </a:solidFill>
              </a:rPr>
              <a:t>ionic part</a:t>
            </a:r>
            <a:r>
              <a:rPr lang="en-US">
                <a:solidFill>
                  <a:prstClr val="black"/>
                </a:solidFill>
              </a:rPr>
              <a:t> that is attracted to water</a:t>
            </a:r>
          </a:p>
          <a:p>
            <a:pPr>
              <a:spcBef>
                <a:spcPct val="50000"/>
              </a:spcBef>
            </a:pPr>
            <a:r>
              <a:rPr lang="en-US">
                <a:solidFill>
                  <a:prstClr val="black"/>
                </a:solidFill>
              </a:rPr>
              <a:t>   - a </a:t>
            </a:r>
            <a:r>
              <a:rPr lang="en-US" u="sng">
                <a:solidFill>
                  <a:prstClr val="black"/>
                </a:solidFill>
              </a:rPr>
              <a:t>nonpolar part</a:t>
            </a:r>
            <a:r>
              <a:rPr lang="en-US">
                <a:solidFill>
                  <a:prstClr val="black"/>
                </a:solidFill>
              </a:rPr>
              <a:t> that is attracted to grease/oil</a:t>
            </a:r>
          </a:p>
        </p:txBody>
      </p:sp>
      <p:grpSp>
        <p:nvGrpSpPr>
          <p:cNvPr id="2" name="Group 14"/>
          <p:cNvGrpSpPr>
            <a:grpSpLocks/>
          </p:cNvGrpSpPr>
          <p:nvPr/>
        </p:nvGrpSpPr>
        <p:grpSpPr bwMode="auto">
          <a:xfrm>
            <a:off x="228600" y="990600"/>
            <a:ext cx="5233988" cy="5638800"/>
            <a:chOff x="228600" y="990600"/>
            <a:chExt cx="5233988" cy="5638800"/>
          </a:xfrm>
        </p:grpSpPr>
        <p:pic>
          <p:nvPicPr>
            <p:cNvPr id="31750" name="Picture 4" descr="f5-21_soap_and_its_inte"/>
            <p:cNvPicPr>
              <a:picLocks noChangeAspect="1" noChangeArrowheads="1"/>
            </p:cNvPicPr>
            <p:nvPr/>
          </p:nvPicPr>
          <p:blipFill>
            <a:blip r:embed="rId2" cstate="print"/>
            <a:srcRect/>
            <a:stretch>
              <a:fillRect/>
            </a:stretch>
          </p:blipFill>
          <p:spPr bwMode="auto">
            <a:xfrm>
              <a:off x="228600" y="990600"/>
              <a:ext cx="5233988" cy="5638800"/>
            </a:xfrm>
            <a:prstGeom prst="rect">
              <a:avLst/>
            </a:prstGeom>
            <a:noFill/>
          </p:spPr>
        </p:pic>
        <p:sp>
          <p:nvSpPr>
            <p:cNvPr id="31751" name="TextBox 13"/>
            <p:cNvSpPr txBox="1">
              <a:spLocks noChangeArrowheads="1"/>
            </p:cNvSpPr>
            <p:nvPr/>
          </p:nvSpPr>
          <p:spPr bwMode="auto">
            <a:xfrm>
              <a:off x="4724400" y="5635823"/>
              <a:ext cx="304800" cy="307777"/>
            </a:xfrm>
            <a:prstGeom prst="rect">
              <a:avLst/>
            </a:prstGeom>
            <a:noFill/>
            <a:ln w="9525">
              <a:noFill/>
              <a:miter lim="800000"/>
              <a:headEnd/>
              <a:tailEnd/>
            </a:ln>
          </p:spPr>
          <p:txBody>
            <a:bodyPr>
              <a:spAutoFit/>
            </a:bodyPr>
            <a:lstStyle/>
            <a:p>
              <a:r>
                <a:rPr lang="en-US" sz="1400">
                  <a:solidFill>
                    <a:prstClr val="black"/>
                  </a:solidFill>
                </a:rPr>
                <a:t>O</a:t>
              </a:r>
            </a:p>
          </p:txBody>
        </p:sp>
      </p:grpSp>
      <p:grpSp>
        <p:nvGrpSpPr>
          <p:cNvPr id="3" name="Group 21"/>
          <p:cNvGrpSpPr>
            <a:grpSpLocks/>
          </p:cNvGrpSpPr>
          <p:nvPr/>
        </p:nvGrpSpPr>
        <p:grpSpPr bwMode="auto">
          <a:xfrm>
            <a:off x="4492625" y="5029200"/>
            <a:ext cx="4422775" cy="952500"/>
            <a:chOff x="2830" y="3168"/>
            <a:chExt cx="2786" cy="600"/>
          </a:xfrm>
        </p:grpSpPr>
        <p:sp>
          <p:nvSpPr>
            <p:cNvPr id="31753" name="Freeform 13"/>
            <p:cNvSpPr>
              <a:spLocks/>
            </p:cNvSpPr>
            <p:nvPr/>
          </p:nvSpPr>
          <p:spPr bwMode="auto">
            <a:xfrm>
              <a:off x="2830" y="3253"/>
              <a:ext cx="629" cy="515"/>
            </a:xfrm>
            <a:custGeom>
              <a:avLst/>
              <a:gdLst>
                <a:gd name="T0" fmla="*/ 9 w 629"/>
                <a:gd name="T1" fmla="*/ 183 h 515"/>
                <a:gd name="T2" fmla="*/ 91 w 629"/>
                <a:gd name="T3" fmla="*/ 67 h 515"/>
                <a:gd name="T4" fmla="*/ 233 w 629"/>
                <a:gd name="T5" fmla="*/ 0 h 515"/>
                <a:gd name="T6" fmla="*/ 335 w 629"/>
                <a:gd name="T7" fmla="*/ 27 h 515"/>
                <a:gd name="T8" fmla="*/ 389 w 629"/>
                <a:gd name="T9" fmla="*/ 81 h 515"/>
                <a:gd name="T10" fmla="*/ 423 w 629"/>
                <a:gd name="T11" fmla="*/ 135 h 515"/>
                <a:gd name="T12" fmla="*/ 490 w 629"/>
                <a:gd name="T13" fmla="*/ 237 h 515"/>
                <a:gd name="T14" fmla="*/ 572 w 629"/>
                <a:gd name="T15" fmla="*/ 332 h 515"/>
                <a:gd name="T16" fmla="*/ 599 w 629"/>
                <a:gd name="T17" fmla="*/ 372 h 515"/>
                <a:gd name="T18" fmla="*/ 497 w 629"/>
                <a:gd name="T19" fmla="*/ 515 h 515"/>
                <a:gd name="T20" fmla="*/ 267 w 629"/>
                <a:gd name="T21" fmla="*/ 474 h 515"/>
                <a:gd name="T22" fmla="*/ 131 w 629"/>
                <a:gd name="T23" fmla="*/ 352 h 515"/>
                <a:gd name="T24" fmla="*/ 57 w 629"/>
                <a:gd name="T25" fmla="*/ 250 h 515"/>
                <a:gd name="T26" fmla="*/ 16 w 629"/>
                <a:gd name="T27" fmla="*/ 189 h 515"/>
                <a:gd name="T28" fmla="*/ 3 w 629"/>
                <a:gd name="T29" fmla="*/ 169 h 515"/>
                <a:gd name="T30" fmla="*/ 9 w 629"/>
                <a:gd name="T31" fmla="*/ 183 h 5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9"/>
                <a:gd name="T49" fmla="*/ 0 h 515"/>
                <a:gd name="T50" fmla="*/ 629 w 629"/>
                <a:gd name="T51" fmla="*/ 515 h 51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9" h="515">
                  <a:moveTo>
                    <a:pt x="9" y="183"/>
                  </a:moveTo>
                  <a:cubicBezTo>
                    <a:pt x="35" y="143"/>
                    <a:pt x="51" y="94"/>
                    <a:pt x="91" y="67"/>
                  </a:cubicBezTo>
                  <a:cubicBezTo>
                    <a:pt x="121" y="21"/>
                    <a:pt x="182" y="11"/>
                    <a:pt x="233" y="0"/>
                  </a:cubicBezTo>
                  <a:cubicBezTo>
                    <a:pt x="271" y="6"/>
                    <a:pt x="301" y="9"/>
                    <a:pt x="335" y="27"/>
                  </a:cubicBezTo>
                  <a:cubicBezTo>
                    <a:pt x="350" y="51"/>
                    <a:pt x="366" y="65"/>
                    <a:pt x="389" y="81"/>
                  </a:cubicBezTo>
                  <a:cubicBezTo>
                    <a:pt x="399" y="109"/>
                    <a:pt x="397" y="119"/>
                    <a:pt x="423" y="135"/>
                  </a:cubicBezTo>
                  <a:cubicBezTo>
                    <a:pt x="434" y="172"/>
                    <a:pt x="463" y="210"/>
                    <a:pt x="490" y="237"/>
                  </a:cubicBezTo>
                  <a:cubicBezTo>
                    <a:pt x="501" y="269"/>
                    <a:pt x="549" y="303"/>
                    <a:pt x="572" y="332"/>
                  </a:cubicBezTo>
                  <a:cubicBezTo>
                    <a:pt x="582" y="345"/>
                    <a:pt x="599" y="372"/>
                    <a:pt x="599" y="372"/>
                  </a:cubicBezTo>
                  <a:cubicBezTo>
                    <a:pt x="629" y="463"/>
                    <a:pt x="552" y="478"/>
                    <a:pt x="497" y="515"/>
                  </a:cubicBezTo>
                  <a:cubicBezTo>
                    <a:pt x="413" y="509"/>
                    <a:pt x="347" y="495"/>
                    <a:pt x="267" y="474"/>
                  </a:cubicBezTo>
                  <a:cubicBezTo>
                    <a:pt x="215" y="440"/>
                    <a:pt x="180" y="385"/>
                    <a:pt x="131" y="352"/>
                  </a:cubicBezTo>
                  <a:cubicBezTo>
                    <a:pt x="119" y="313"/>
                    <a:pt x="82" y="283"/>
                    <a:pt x="57" y="250"/>
                  </a:cubicBezTo>
                  <a:cubicBezTo>
                    <a:pt x="55" y="248"/>
                    <a:pt x="23" y="200"/>
                    <a:pt x="16" y="189"/>
                  </a:cubicBezTo>
                  <a:cubicBezTo>
                    <a:pt x="12" y="182"/>
                    <a:pt x="0" y="162"/>
                    <a:pt x="3" y="169"/>
                  </a:cubicBezTo>
                  <a:cubicBezTo>
                    <a:pt x="5" y="174"/>
                    <a:pt x="7" y="178"/>
                    <a:pt x="9" y="183"/>
                  </a:cubicBezTo>
                  <a:close/>
                </a:path>
              </a:pathLst>
            </a:custGeom>
            <a:noFill/>
            <a:ln w="9525">
              <a:solidFill>
                <a:schemeClr val="tx1"/>
              </a:solidFill>
              <a:round/>
              <a:headEnd/>
              <a:tailEnd/>
            </a:ln>
          </p:spPr>
          <p:txBody>
            <a:bodyPr/>
            <a:lstStyle/>
            <a:p>
              <a:endParaRPr lang="en-US">
                <a:solidFill>
                  <a:prstClr val="black"/>
                </a:solidFill>
              </a:endParaRPr>
            </a:p>
          </p:txBody>
        </p:sp>
        <p:sp>
          <p:nvSpPr>
            <p:cNvPr id="31754" name="Line 19"/>
            <p:cNvSpPr>
              <a:spLocks noChangeShapeType="1"/>
            </p:cNvSpPr>
            <p:nvPr/>
          </p:nvSpPr>
          <p:spPr bwMode="auto">
            <a:xfrm flipH="1">
              <a:off x="3312" y="3312"/>
              <a:ext cx="624" cy="144"/>
            </a:xfrm>
            <a:prstGeom prst="line">
              <a:avLst/>
            </a:prstGeom>
            <a:noFill/>
            <a:ln w="9525">
              <a:solidFill>
                <a:schemeClr val="tx1"/>
              </a:solidFill>
              <a:round/>
              <a:headEnd/>
              <a:tailEnd type="triangle" w="med" len="med"/>
            </a:ln>
          </p:spPr>
          <p:txBody>
            <a:bodyPr/>
            <a:lstStyle/>
            <a:p>
              <a:endParaRPr lang="en-US">
                <a:solidFill>
                  <a:prstClr val="black"/>
                </a:solidFill>
              </a:endParaRPr>
            </a:p>
          </p:txBody>
        </p:sp>
        <p:sp>
          <p:nvSpPr>
            <p:cNvPr id="31755" name="Text Box 20"/>
            <p:cNvSpPr txBox="1">
              <a:spLocks noChangeArrowheads="1"/>
            </p:cNvSpPr>
            <p:nvPr/>
          </p:nvSpPr>
          <p:spPr bwMode="auto">
            <a:xfrm>
              <a:off x="3936" y="3168"/>
              <a:ext cx="1680" cy="233"/>
            </a:xfrm>
            <a:prstGeom prst="rect">
              <a:avLst/>
            </a:prstGeom>
            <a:noFill/>
            <a:ln w="9525">
              <a:noFill/>
              <a:miter lim="800000"/>
              <a:headEnd/>
              <a:tailEnd/>
            </a:ln>
          </p:spPr>
          <p:txBody>
            <a:bodyPr wrap="square">
              <a:spAutoFit/>
            </a:bodyPr>
            <a:lstStyle/>
            <a:p>
              <a:pPr>
                <a:spcBef>
                  <a:spcPct val="50000"/>
                </a:spcBef>
              </a:pPr>
              <a:r>
                <a:rPr lang="en-US" dirty="0">
                  <a:solidFill>
                    <a:prstClr val="black"/>
                  </a:solidFill>
                </a:rPr>
                <a:t>Ionic part- notice the ions</a:t>
              </a:r>
            </a:p>
          </p:txBody>
        </p:sp>
      </p:grpSp>
      <p:grpSp>
        <p:nvGrpSpPr>
          <p:cNvPr id="4" name="Group 22"/>
          <p:cNvGrpSpPr>
            <a:grpSpLocks/>
          </p:cNvGrpSpPr>
          <p:nvPr/>
        </p:nvGrpSpPr>
        <p:grpSpPr bwMode="auto">
          <a:xfrm>
            <a:off x="17463" y="4811713"/>
            <a:ext cx="8974137" cy="1741487"/>
            <a:chOff x="11" y="3031"/>
            <a:chExt cx="5653" cy="1097"/>
          </a:xfrm>
        </p:grpSpPr>
        <p:sp>
          <p:nvSpPr>
            <p:cNvPr id="31757" name="Freeform 14"/>
            <p:cNvSpPr>
              <a:spLocks/>
            </p:cNvSpPr>
            <p:nvPr/>
          </p:nvSpPr>
          <p:spPr bwMode="auto">
            <a:xfrm>
              <a:off x="11" y="3031"/>
              <a:ext cx="2984" cy="845"/>
            </a:xfrm>
            <a:custGeom>
              <a:avLst/>
              <a:gdLst>
                <a:gd name="T0" fmla="*/ 2767 w 2984"/>
                <a:gd name="T1" fmla="*/ 818 h 845"/>
                <a:gd name="T2" fmla="*/ 2937 w 2984"/>
                <a:gd name="T3" fmla="*/ 804 h 845"/>
                <a:gd name="T4" fmla="*/ 2984 w 2984"/>
                <a:gd name="T5" fmla="*/ 737 h 845"/>
                <a:gd name="T6" fmla="*/ 2971 w 2984"/>
                <a:gd name="T7" fmla="*/ 635 h 845"/>
                <a:gd name="T8" fmla="*/ 2923 w 2984"/>
                <a:gd name="T9" fmla="*/ 574 h 845"/>
                <a:gd name="T10" fmla="*/ 2862 w 2984"/>
                <a:gd name="T11" fmla="*/ 493 h 845"/>
                <a:gd name="T12" fmla="*/ 2801 w 2984"/>
                <a:gd name="T13" fmla="*/ 391 h 845"/>
                <a:gd name="T14" fmla="*/ 2761 w 2984"/>
                <a:gd name="T15" fmla="*/ 276 h 845"/>
                <a:gd name="T16" fmla="*/ 2747 w 2984"/>
                <a:gd name="T17" fmla="*/ 222 h 845"/>
                <a:gd name="T18" fmla="*/ 2605 w 2984"/>
                <a:gd name="T19" fmla="*/ 174 h 845"/>
                <a:gd name="T20" fmla="*/ 850 w 2984"/>
                <a:gd name="T21" fmla="*/ 154 h 845"/>
                <a:gd name="T22" fmla="*/ 240 w 2984"/>
                <a:gd name="T23" fmla="*/ 167 h 845"/>
                <a:gd name="T24" fmla="*/ 111 w 2984"/>
                <a:gd name="T25" fmla="*/ 208 h 845"/>
                <a:gd name="T26" fmla="*/ 64 w 2984"/>
                <a:gd name="T27" fmla="*/ 269 h 845"/>
                <a:gd name="T28" fmla="*/ 50 w 2984"/>
                <a:gd name="T29" fmla="*/ 289 h 845"/>
                <a:gd name="T30" fmla="*/ 3 w 2984"/>
                <a:gd name="T31" fmla="*/ 540 h 845"/>
                <a:gd name="T32" fmla="*/ 30 w 2984"/>
                <a:gd name="T33" fmla="*/ 683 h 845"/>
                <a:gd name="T34" fmla="*/ 64 w 2984"/>
                <a:gd name="T35" fmla="*/ 723 h 845"/>
                <a:gd name="T36" fmla="*/ 97 w 2984"/>
                <a:gd name="T37" fmla="*/ 764 h 845"/>
                <a:gd name="T38" fmla="*/ 226 w 2984"/>
                <a:gd name="T39" fmla="*/ 845 h 845"/>
                <a:gd name="T40" fmla="*/ 423 w 2984"/>
                <a:gd name="T41" fmla="*/ 804 h 845"/>
                <a:gd name="T42" fmla="*/ 2855 w 2984"/>
                <a:gd name="T43" fmla="*/ 811 h 845"/>
                <a:gd name="T44" fmla="*/ 2923 w 2984"/>
                <a:gd name="T45" fmla="*/ 832 h 84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984"/>
                <a:gd name="T70" fmla="*/ 0 h 845"/>
                <a:gd name="T71" fmla="*/ 2984 w 2984"/>
                <a:gd name="T72" fmla="*/ 845 h 84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984" h="845">
                  <a:moveTo>
                    <a:pt x="2767" y="818"/>
                  </a:moveTo>
                  <a:cubicBezTo>
                    <a:pt x="2825" y="837"/>
                    <a:pt x="2881" y="816"/>
                    <a:pt x="2937" y="804"/>
                  </a:cubicBezTo>
                  <a:cubicBezTo>
                    <a:pt x="2967" y="782"/>
                    <a:pt x="2975" y="773"/>
                    <a:pt x="2984" y="737"/>
                  </a:cubicBezTo>
                  <a:cubicBezTo>
                    <a:pt x="2984" y="736"/>
                    <a:pt x="2983" y="659"/>
                    <a:pt x="2971" y="635"/>
                  </a:cubicBezTo>
                  <a:cubicBezTo>
                    <a:pt x="2959" y="611"/>
                    <a:pt x="2939" y="595"/>
                    <a:pt x="2923" y="574"/>
                  </a:cubicBezTo>
                  <a:cubicBezTo>
                    <a:pt x="2901" y="546"/>
                    <a:pt x="2884" y="520"/>
                    <a:pt x="2862" y="493"/>
                  </a:cubicBezTo>
                  <a:cubicBezTo>
                    <a:pt x="2836" y="462"/>
                    <a:pt x="2824" y="423"/>
                    <a:pt x="2801" y="391"/>
                  </a:cubicBezTo>
                  <a:cubicBezTo>
                    <a:pt x="2791" y="352"/>
                    <a:pt x="2771" y="316"/>
                    <a:pt x="2761" y="276"/>
                  </a:cubicBezTo>
                  <a:cubicBezTo>
                    <a:pt x="2760" y="273"/>
                    <a:pt x="2753" y="230"/>
                    <a:pt x="2747" y="222"/>
                  </a:cubicBezTo>
                  <a:cubicBezTo>
                    <a:pt x="2717" y="184"/>
                    <a:pt x="2647" y="179"/>
                    <a:pt x="2605" y="174"/>
                  </a:cubicBezTo>
                  <a:cubicBezTo>
                    <a:pt x="2083" y="0"/>
                    <a:pt x="1429" y="176"/>
                    <a:pt x="850" y="154"/>
                  </a:cubicBezTo>
                  <a:cubicBezTo>
                    <a:pt x="654" y="103"/>
                    <a:pt x="440" y="157"/>
                    <a:pt x="240" y="167"/>
                  </a:cubicBezTo>
                  <a:cubicBezTo>
                    <a:pt x="196" y="178"/>
                    <a:pt x="152" y="188"/>
                    <a:pt x="111" y="208"/>
                  </a:cubicBezTo>
                  <a:cubicBezTo>
                    <a:pt x="78" y="241"/>
                    <a:pt x="98" y="218"/>
                    <a:pt x="64" y="269"/>
                  </a:cubicBezTo>
                  <a:cubicBezTo>
                    <a:pt x="59" y="276"/>
                    <a:pt x="50" y="289"/>
                    <a:pt x="50" y="289"/>
                  </a:cubicBezTo>
                  <a:cubicBezTo>
                    <a:pt x="38" y="374"/>
                    <a:pt x="16" y="456"/>
                    <a:pt x="3" y="540"/>
                  </a:cubicBezTo>
                  <a:cubicBezTo>
                    <a:pt x="6" y="590"/>
                    <a:pt x="0" y="641"/>
                    <a:pt x="30" y="683"/>
                  </a:cubicBezTo>
                  <a:cubicBezTo>
                    <a:pt x="67" y="735"/>
                    <a:pt x="35" y="673"/>
                    <a:pt x="64" y="723"/>
                  </a:cubicBezTo>
                  <a:cubicBezTo>
                    <a:pt x="86" y="761"/>
                    <a:pt x="64" y="741"/>
                    <a:pt x="97" y="764"/>
                  </a:cubicBezTo>
                  <a:cubicBezTo>
                    <a:pt x="127" y="822"/>
                    <a:pt x="167" y="830"/>
                    <a:pt x="226" y="845"/>
                  </a:cubicBezTo>
                  <a:cubicBezTo>
                    <a:pt x="294" y="837"/>
                    <a:pt x="356" y="815"/>
                    <a:pt x="423" y="804"/>
                  </a:cubicBezTo>
                  <a:cubicBezTo>
                    <a:pt x="1234" y="806"/>
                    <a:pt x="2044" y="804"/>
                    <a:pt x="2855" y="811"/>
                  </a:cubicBezTo>
                  <a:cubicBezTo>
                    <a:pt x="2879" y="811"/>
                    <a:pt x="2923" y="832"/>
                    <a:pt x="2923" y="832"/>
                  </a:cubicBezTo>
                </a:path>
              </a:pathLst>
            </a:custGeom>
            <a:noFill/>
            <a:ln w="9525">
              <a:solidFill>
                <a:schemeClr val="tx1"/>
              </a:solidFill>
              <a:round/>
              <a:headEnd/>
              <a:tailEnd/>
            </a:ln>
          </p:spPr>
          <p:txBody>
            <a:bodyPr/>
            <a:lstStyle/>
            <a:p>
              <a:endParaRPr lang="en-US">
                <a:solidFill>
                  <a:prstClr val="black"/>
                </a:solidFill>
              </a:endParaRPr>
            </a:p>
          </p:txBody>
        </p:sp>
        <p:sp>
          <p:nvSpPr>
            <p:cNvPr id="31758" name="Line 16"/>
            <p:cNvSpPr>
              <a:spLocks noChangeShapeType="1"/>
            </p:cNvSpPr>
            <p:nvPr/>
          </p:nvSpPr>
          <p:spPr bwMode="auto">
            <a:xfrm flipH="1" flipV="1">
              <a:off x="2592" y="3888"/>
              <a:ext cx="1056" cy="240"/>
            </a:xfrm>
            <a:prstGeom prst="line">
              <a:avLst/>
            </a:prstGeom>
            <a:noFill/>
            <a:ln w="9525">
              <a:solidFill>
                <a:schemeClr val="tx1"/>
              </a:solidFill>
              <a:round/>
              <a:headEnd/>
              <a:tailEnd type="triangle" w="med" len="med"/>
            </a:ln>
          </p:spPr>
          <p:txBody>
            <a:bodyPr/>
            <a:lstStyle/>
            <a:p>
              <a:endParaRPr lang="en-US">
                <a:solidFill>
                  <a:prstClr val="black"/>
                </a:solidFill>
              </a:endParaRPr>
            </a:p>
          </p:txBody>
        </p:sp>
        <p:sp>
          <p:nvSpPr>
            <p:cNvPr id="31759" name="Text Box 17"/>
            <p:cNvSpPr txBox="1">
              <a:spLocks noChangeArrowheads="1"/>
            </p:cNvSpPr>
            <p:nvPr/>
          </p:nvSpPr>
          <p:spPr bwMode="auto">
            <a:xfrm>
              <a:off x="3456" y="3888"/>
              <a:ext cx="2208" cy="231"/>
            </a:xfrm>
            <a:prstGeom prst="rect">
              <a:avLst/>
            </a:prstGeom>
            <a:noFill/>
            <a:ln w="9525">
              <a:noFill/>
              <a:miter lim="800000"/>
              <a:headEnd/>
              <a:tailEnd/>
            </a:ln>
          </p:spPr>
          <p:txBody>
            <a:bodyPr>
              <a:spAutoFit/>
            </a:bodyPr>
            <a:lstStyle/>
            <a:p>
              <a:pPr>
                <a:spcBef>
                  <a:spcPct val="50000"/>
                </a:spcBef>
              </a:pPr>
              <a:r>
                <a:rPr lang="en-US">
                  <a:solidFill>
                    <a:prstClr val="black"/>
                  </a:solidFill>
                </a:rPr>
                <a:t>Long, nonpolar hydrocarbon part</a:t>
              </a:r>
            </a:p>
          </p:txBody>
        </p:sp>
      </p:grpSp>
    </p:spTree>
    <p:extLst>
      <p:ext uri="{BB962C8B-B14F-4D97-AF65-F5344CB8AC3E}">
        <p14:creationId xmlns:p14="http://schemas.microsoft.com/office/powerpoint/2010/main" val="4085445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P spid="12295" grpId="0"/>
      <p:bldP spid="1229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8382000" y="6400800"/>
            <a:ext cx="717550" cy="457200"/>
          </a:xfrm>
          <a:prstGeom prst="rect">
            <a:avLst/>
          </a:prstGeom>
          <a:noFill/>
          <a:ln w="9525">
            <a:noFill/>
            <a:miter lim="800000"/>
            <a:headEnd/>
            <a:tailEnd/>
          </a:ln>
        </p:spPr>
        <p:txBody>
          <a:bodyPr wrap="none">
            <a:spAutoFit/>
          </a:bodyPr>
          <a:lstStyle/>
          <a:p>
            <a:r>
              <a:rPr lang="en-US" sz="2400">
                <a:solidFill>
                  <a:prstClr val="black"/>
                </a:solidFill>
                <a:latin typeface="Times New Roman" pitchFamily="18" charset="0"/>
              </a:rPr>
              <a:t>5.12</a:t>
            </a:r>
          </a:p>
        </p:txBody>
      </p:sp>
      <p:graphicFrame>
        <p:nvGraphicFramePr>
          <p:cNvPr id="29699" name="Object 3"/>
          <p:cNvGraphicFramePr>
            <a:graphicFrameLocks noChangeAspect="1"/>
          </p:cNvGraphicFramePr>
          <p:nvPr/>
        </p:nvGraphicFramePr>
        <p:xfrm>
          <a:off x="2133600" y="2133600"/>
          <a:ext cx="4114800" cy="2514600"/>
        </p:xfrm>
        <a:graphic>
          <a:graphicData uri="http://schemas.openxmlformats.org/presentationml/2006/ole">
            <mc:AlternateContent xmlns:mc="http://schemas.openxmlformats.org/markup-compatibility/2006">
              <mc:Choice xmlns:v="urn:schemas-microsoft-com:vml" Requires="v">
                <p:oleObj spid="_x0000_s1034" name="Photo Editor Photo" r:id="rId4" imgW="7621064" imgH="4657143" progId="">
                  <p:embed/>
                </p:oleObj>
              </mc:Choice>
              <mc:Fallback>
                <p:oleObj name="Photo Editor Photo" r:id="rId4" imgW="7621064" imgH="465714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2133600"/>
                        <a:ext cx="41148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700" name="Text Box 4"/>
          <p:cNvSpPr txBox="1">
            <a:spLocks noChangeArrowheads="1"/>
          </p:cNvSpPr>
          <p:nvPr/>
        </p:nvSpPr>
        <p:spPr bwMode="auto">
          <a:xfrm>
            <a:off x="1905000" y="4648200"/>
            <a:ext cx="4784725" cy="457200"/>
          </a:xfrm>
          <a:prstGeom prst="rect">
            <a:avLst/>
          </a:prstGeom>
          <a:noFill/>
          <a:ln w="9525">
            <a:noFill/>
            <a:miter lim="800000"/>
            <a:headEnd/>
            <a:tailEnd/>
          </a:ln>
        </p:spPr>
        <p:txBody>
          <a:bodyPr wrap="none">
            <a:spAutoFit/>
          </a:bodyPr>
          <a:lstStyle/>
          <a:p>
            <a:r>
              <a:rPr lang="en-US" sz="2400">
                <a:solidFill>
                  <a:prstClr val="black"/>
                </a:solidFill>
                <a:latin typeface="Times New Roman" pitchFamily="18" charset="0"/>
              </a:rPr>
              <a:t>A pipe with hard-water scale build up</a:t>
            </a:r>
          </a:p>
        </p:txBody>
      </p:sp>
      <p:sp>
        <p:nvSpPr>
          <p:cNvPr id="29701" name="Text Box 5"/>
          <p:cNvSpPr txBox="1">
            <a:spLocks noChangeArrowheads="1"/>
          </p:cNvSpPr>
          <p:nvPr/>
        </p:nvSpPr>
        <p:spPr bwMode="auto">
          <a:xfrm>
            <a:off x="762000" y="228600"/>
            <a:ext cx="7635875" cy="1552575"/>
          </a:xfrm>
          <a:prstGeom prst="rect">
            <a:avLst/>
          </a:prstGeom>
          <a:noFill/>
          <a:ln w="9525">
            <a:noFill/>
            <a:miter lim="800000"/>
            <a:headEnd/>
            <a:tailEnd/>
          </a:ln>
        </p:spPr>
        <p:txBody>
          <a:bodyPr>
            <a:spAutoFit/>
          </a:bodyPr>
          <a:lstStyle/>
          <a:p>
            <a:r>
              <a:rPr lang="en-US" sz="2400" b="1">
                <a:solidFill>
                  <a:prstClr val="black"/>
                </a:solidFill>
                <a:latin typeface="Times New Roman" pitchFamily="18" charset="0"/>
              </a:rPr>
              <a:t>Hard water</a:t>
            </a:r>
            <a:r>
              <a:rPr lang="en-US" sz="2400">
                <a:solidFill>
                  <a:prstClr val="black"/>
                </a:solidFill>
                <a:latin typeface="Times New Roman" pitchFamily="18" charset="0"/>
              </a:rPr>
              <a:t> contains high concentrations of dissolved calcium and magnesium ions.</a:t>
            </a:r>
          </a:p>
          <a:p>
            <a:endParaRPr lang="en-US" sz="2400">
              <a:solidFill>
                <a:prstClr val="black"/>
              </a:solidFill>
              <a:latin typeface="Times New Roman" pitchFamily="18" charset="0"/>
            </a:endParaRPr>
          </a:p>
          <a:p>
            <a:r>
              <a:rPr lang="en-US" sz="2400" b="1">
                <a:solidFill>
                  <a:prstClr val="black"/>
                </a:solidFill>
                <a:latin typeface="Times New Roman" pitchFamily="18" charset="0"/>
              </a:rPr>
              <a:t>Soft water</a:t>
            </a:r>
            <a:r>
              <a:rPr lang="en-US" sz="2400">
                <a:solidFill>
                  <a:prstClr val="black"/>
                </a:solidFill>
                <a:latin typeface="Times New Roman" pitchFamily="18" charset="0"/>
              </a:rPr>
              <a:t> contains few of these dissolved ions.</a:t>
            </a:r>
          </a:p>
        </p:txBody>
      </p:sp>
      <p:sp>
        <p:nvSpPr>
          <p:cNvPr id="29702" name="TextBox 1"/>
          <p:cNvSpPr txBox="1">
            <a:spLocks noChangeArrowheads="1"/>
          </p:cNvSpPr>
          <p:nvPr/>
        </p:nvSpPr>
        <p:spPr bwMode="auto">
          <a:xfrm>
            <a:off x="609600" y="5422900"/>
            <a:ext cx="7635875" cy="830997"/>
          </a:xfrm>
          <a:prstGeom prst="rect">
            <a:avLst/>
          </a:prstGeom>
          <a:noFill/>
          <a:ln w="9525">
            <a:noFill/>
            <a:miter lim="800000"/>
            <a:headEnd/>
            <a:tailEnd/>
          </a:ln>
        </p:spPr>
        <p:txBody>
          <a:bodyPr>
            <a:spAutoFit/>
          </a:bodyPr>
          <a:lstStyle/>
          <a:p>
            <a:r>
              <a:rPr lang="en-US" sz="2400" dirty="0">
                <a:solidFill>
                  <a:prstClr val="black"/>
                </a:solidFill>
              </a:rPr>
              <a:t>Only water that contains dissolved ions will conduct electricity.  Pure water DOES NOT conduct electricity!</a:t>
            </a:r>
          </a:p>
        </p:txBody>
      </p:sp>
    </p:spTree>
    <p:extLst>
      <p:ext uri="{BB962C8B-B14F-4D97-AF65-F5344CB8AC3E}">
        <p14:creationId xmlns:p14="http://schemas.microsoft.com/office/powerpoint/2010/main" val="2512444690"/>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p:cNvSpPr>
            <a:spLocks noGrp="1"/>
          </p:cNvSpPr>
          <p:nvPr>
            <p:ph type="title"/>
          </p:nvPr>
        </p:nvSpPr>
        <p:spPr>
          <a:xfrm>
            <a:off x="457200" y="274638"/>
            <a:ext cx="8229600" cy="868362"/>
          </a:xfrm>
        </p:spPr>
        <p:txBody>
          <a:bodyPr/>
          <a:lstStyle/>
          <a:p>
            <a:pPr eaLnBrk="1" hangingPunct="1"/>
            <a:r>
              <a:rPr lang="en-US" smtClean="0"/>
              <a:t>Testing Conductivity in Water</a:t>
            </a:r>
          </a:p>
        </p:txBody>
      </p:sp>
      <p:pic>
        <p:nvPicPr>
          <p:cNvPr id="30723" name="Picture 4" descr="problem5-25_problem_5-2"/>
          <p:cNvPicPr>
            <a:picLocks noGrp="1" noChangeAspect="1" noChangeArrowheads="1"/>
          </p:cNvPicPr>
          <p:nvPr>
            <p:ph idx="1"/>
          </p:nvPr>
        </p:nvPicPr>
        <p:blipFill>
          <a:blip r:embed="rId3" cstate="print"/>
          <a:srcRect/>
          <a:stretch>
            <a:fillRect/>
          </a:stretch>
        </p:blipFill>
        <p:spPr>
          <a:xfrm>
            <a:off x="2057400" y="1219200"/>
            <a:ext cx="4876800" cy="3565525"/>
          </a:xfrm>
          <a:noFill/>
        </p:spPr>
      </p:pic>
      <p:sp>
        <p:nvSpPr>
          <p:cNvPr id="30724" name="Text Box 7"/>
          <p:cNvSpPr txBox="1">
            <a:spLocks noChangeArrowheads="1"/>
          </p:cNvSpPr>
          <p:nvPr/>
        </p:nvSpPr>
        <p:spPr bwMode="auto">
          <a:xfrm>
            <a:off x="533400" y="5257800"/>
            <a:ext cx="8077200" cy="1006475"/>
          </a:xfrm>
          <a:prstGeom prst="rect">
            <a:avLst/>
          </a:prstGeom>
          <a:noFill/>
          <a:ln w="9525">
            <a:noFill/>
            <a:miter lim="800000"/>
            <a:headEnd/>
            <a:tailEnd/>
          </a:ln>
        </p:spPr>
        <p:txBody>
          <a:bodyPr>
            <a:spAutoFit/>
          </a:bodyPr>
          <a:lstStyle/>
          <a:p>
            <a:pPr>
              <a:spcBef>
                <a:spcPct val="50000"/>
              </a:spcBef>
            </a:pPr>
            <a:r>
              <a:rPr lang="en-US" sz="2000" dirty="0">
                <a:solidFill>
                  <a:prstClr val="black"/>
                </a:solidFill>
              </a:rPr>
              <a:t>If electrolytes are present in solution, the solution will conduct electricity.  This means that if none of the compounds in the solution are ionic, the solution WILL NOT conduct electricity.</a:t>
            </a:r>
          </a:p>
        </p:txBody>
      </p:sp>
    </p:spTree>
    <p:extLst>
      <p:ext uri="{BB962C8B-B14F-4D97-AF65-F5344CB8AC3E}">
        <p14:creationId xmlns:p14="http://schemas.microsoft.com/office/powerpoint/2010/main" val="392838346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TotalTime>
  <Words>971</Words>
  <Application>Microsoft Office PowerPoint</Application>
  <PresentationFormat>On-screen Show (4:3)</PresentationFormat>
  <Paragraphs>109</Paragraphs>
  <Slides>17</Slides>
  <Notes>9</Notes>
  <HiddenSlides>0</HiddenSlides>
  <MMClips>0</MMClips>
  <ScaleCrop>false</ScaleCrop>
  <HeadingPairs>
    <vt:vector size="6" baseType="variant">
      <vt:variant>
        <vt:lpstr>Theme</vt:lpstr>
      </vt:variant>
      <vt:variant>
        <vt:i4>4</vt:i4>
      </vt:variant>
      <vt:variant>
        <vt:lpstr>Embedded OLE Servers</vt:lpstr>
      </vt:variant>
      <vt:variant>
        <vt:i4>2</vt:i4>
      </vt:variant>
      <vt:variant>
        <vt:lpstr>Slide Titles</vt:lpstr>
      </vt:variant>
      <vt:variant>
        <vt:i4>17</vt:i4>
      </vt:variant>
    </vt:vector>
  </HeadingPairs>
  <TitlesOfParts>
    <vt:vector size="23" baseType="lpstr">
      <vt:lpstr>1_Office Theme</vt:lpstr>
      <vt:lpstr>Office Theme</vt:lpstr>
      <vt:lpstr>2_Office Theme</vt:lpstr>
      <vt:lpstr>3_Office Theme</vt:lpstr>
      <vt:lpstr>CS ChemDraw Drawing</vt:lpstr>
      <vt:lpstr>Photo Editor Photo</vt:lpstr>
      <vt:lpstr>Molecule of the Week</vt:lpstr>
      <vt:lpstr>TODAY</vt:lpstr>
      <vt:lpstr>PowerPoint Presentation</vt:lpstr>
      <vt:lpstr>PowerPoint Presentation</vt:lpstr>
      <vt:lpstr>Hydrogen bonding with covalent molecules</vt:lpstr>
      <vt:lpstr>Nonpolar compounds with water</vt:lpstr>
      <vt:lpstr>How Soap Works</vt:lpstr>
      <vt:lpstr>PowerPoint Presentation</vt:lpstr>
      <vt:lpstr>Testing Conductivity in Water</vt:lpstr>
      <vt:lpstr>PowerPoint Presentation</vt:lpstr>
      <vt:lpstr>Safe Drinking Water Act (SDWA)</vt:lpstr>
      <vt:lpstr>Contaminants in Drinking Water</vt:lpstr>
      <vt:lpstr>Detection of Contaminants  by Gas Chromatography</vt:lpstr>
      <vt:lpstr>Gas Chromatography (GC)</vt:lpstr>
      <vt:lpstr>Gas Chromatography- continued</vt:lpstr>
      <vt:lpstr>Treatment of Municipal Water Supplies</vt:lpstr>
      <vt:lpstr>PowerPoint Presentation</vt:lpstr>
    </vt:vector>
  </TitlesOfParts>
  <Company>Bloomsburg University of Pennsylvania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Technology Support Services</dc:creator>
  <cp:lastModifiedBy>Technology Support Services</cp:lastModifiedBy>
  <cp:revision>10</cp:revision>
  <dcterms:created xsi:type="dcterms:W3CDTF">2012-10-25T00:48:26Z</dcterms:created>
  <dcterms:modified xsi:type="dcterms:W3CDTF">2012-11-01T00:47:09Z</dcterms:modified>
</cp:coreProperties>
</file>